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4" r:id="rId2"/>
    <p:sldId id="265" r:id="rId3"/>
    <p:sldId id="267" r:id="rId4"/>
    <p:sldId id="268" r:id="rId5"/>
    <p:sldId id="269" r:id="rId6"/>
    <p:sldId id="271" r:id="rId7"/>
    <p:sldId id="272" r:id="rId8"/>
    <p:sldId id="273" r:id="rId9"/>
    <p:sldId id="274" r:id="rId10"/>
    <p:sldId id="27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95" r:id="rId25"/>
    <p:sldId id="293" r:id="rId26"/>
    <p:sldId id="296" r:id="rId27"/>
    <p:sldId id="294" r:id="rId28"/>
    <p:sldId id="289" r:id="rId29"/>
    <p:sldId id="290" r:id="rId30"/>
    <p:sldId id="292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31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8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423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5021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122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528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87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43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191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80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464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7DC3C5-C09F-4CE1-A37E-33C14F8129EF}" type="datetimeFigureOut">
              <a:rPr lang="es-PE" smtClean="0"/>
              <a:t>06/05/2019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00F24F-5495-4B09-A049-9549119265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649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logo_un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27000"/>
            <a:ext cx="846667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 descr="inictel-d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1" y="165100"/>
            <a:ext cx="666751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95251" y="447675"/>
            <a:ext cx="1181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s-PE" sz="1600" b="1" dirty="0" smtClean="0">
                <a:solidFill>
                  <a:srgbClr val="0070C0"/>
                </a:solidFill>
                <a:latin typeface="Garamond" pitchFamily="18" charset="0"/>
                <a:ea typeface="ＭＳ Ｐゴシック" pitchFamily="34" charset="-128"/>
              </a:rPr>
              <a:t>Instituto Nacional de Investigación y Capacitación de Telecomunicaciones</a:t>
            </a:r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0" y="142875"/>
            <a:ext cx="1190413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s-PE" sz="1600" smtClean="0">
                <a:solidFill>
                  <a:srgbClr val="792D2B"/>
                </a:solidFill>
                <a:latin typeface="Arial Black" pitchFamily="34" charset="0"/>
                <a:ea typeface="ＭＳ Ｐゴシック" pitchFamily="34" charset="-128"/>
              </a:rPr>
              <a:t>UNIVERSIDAD NACIONAL DE INGENIERIA</a:t>
            </a:r>
          </a:p>
        </p:txBody>
      </p:sp>
      <p:cxnSp>
        <p:nvCxnSpPr>
          <p:cNvPr id="11" name="10 Conector recto"/>
          <p:cNvCxnSpPr/>
          <p:nvPr userDrawn="1"/>
        </p:nvCxnSpPr>
        <p:spPr>
          <a:xfrm>
            <a:off x="1714501" y="785814"/>
            <a:ext cx="8572500" cy="158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 userDrawn="1"/>
        </p:nvCxnSpPr>
        <p:spPr>
          <a:xfrm>
            <a:off x="3119670" y="6669360"/>
            <a:ext cx="59526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 userDrawn="1"/>
        </p:nvSpPr>
        <p:spPr>
          <a:xfrm>
            <a:off x="3599723" y="6623774"/>
            <a:ext cx="3720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 smtClean="0">
                <a:solidFill>
                  <a:srgbClr val="0070C0"/>
                </a:solidFill>
              </a:rPr>
              <a:t>DIRECCIÓN DE INVESTIGACIÓN Y DESARROLLO TECNOLÓGICO</a:t>
            </a:r>
            <a:endParaRPr lang="es-PE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4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pi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toolkit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nvidia.com/rdp/cudnn-downloa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convolutional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tmp"/><Relationship Id="rId5" Type="http://schemas.openxmlformats.org/officeDocument/2006/relationships/image" Target="../media/image70.png"/><Relationship Id="rId4" Type="http://schemas.openxmlformats.org/officeDocument/2006/relationships/image" Target="../media/image69.tm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tmp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m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2707868" y="1159621"/>
            <a:ext cx="6858000" cy="792497"/>
          </a:xfrm>
        </p:spPr>
        <p:txBody>
          <a:bodyPr>
            <a:noAutofit/>
          </a:bodyPr>
          <a:lstStyle/>
          <a:p>
            <a:r>
              <a:rPr lang="es-PE" sz="3200" b="1" dirty="0" smtClean="0">
                <a:solidFill>
                  <a:srgbClr val="A5002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Deep </a:t>
            </a:r>
            <a:r>
              <a:rPr lang="es-PE" sz="3200" b="1" dirty="0" err="1" smtClean="0">
                <a:solidFill>
                  <a:srgbClr val="A5002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</a:t>
            </a:r>
            <a:endParaRPr lang="es-PE" sz="3200" b="1" dirty="0">
              <a:solidFill>
                <a:srgbClr val="A5002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1415859" y="6132512"/>
            <a:ext cx="3668111" cy="562574"/>
          </a:xfrm>
        </p:spPr>
        <p:txBody>
          <a:bodyPr>
            <a:noAutofit/>
          </a:bodyPr>
          <a:lstStyle/>
          <a:p>
            <a:pPr algn="l"/>
            <a:r>
              <a:rPr lang="es-PE" sz="1600" b="1" dirty="0">
                <a:solidFill>
                  <a:srgbClr val="002060"/>
                </a:solidFill>
              </a:rPr>
              <a:t>EXPOSITOR: </a:t>
            </a:r>
            <a:r>
              <a:rPr lang="es-PE" sz="1600" b="1" dirty="0" smtClean="0">
                <a:solidFill>
                  <a:srgbClr val="002060"/>
                </a:solidFill>
              </a:rPr>
              <a:t>Ing. Giorgio </a:t>
            </a:r>
            <a:r>
              <a:rPr lang="es-PE" sz="1600" b="1" dirty="0">
                <a:solidFill>
                  <a:srgbClr val="002060"/>
                </a:solidFill>
              </a:rPr>
              <a:t>Morales Luna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8127737" y="6132512"/>
            <a:ext cx="1529239" cy="325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E" sz="1400" b="1" dirty="0" smtClean="0">
                <a:solidFill>
                  <a:srgbClr val="002060"/>
                </a:solidFill>
              </a:rPr>
              <a:t>Junio </a:t>
            </a:r>
            <a:r>
              <a:rPr lang="es-PE" sz="1400" b="1" dirty="0">
                <a:solidFill>
                  <a:srgbClr val="002060"/>
                </a:solidFill>
              </a:rPr>
              <a:t>2018</a:t>
            </a:r>
            <a:endParaRPr lang="es-PE" sz="1400" b="1" dirty="0">
              <a:solidFill>
                <a:srgbClr val="002060"/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875973" y="5691352"/>
            <a:ext cx="4521795" cy="399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b="1" i="1" dirty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 </a:t>
            </a:r>
            <a:r>
              <a:rPr lang="es-PE" b="1" i="1" dirty="0" smtClean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PE" b="1" i="1" dirty="0">
              <a:solidFill>
                <a:srgbClr val="A50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1100" b="1" i="1" kern="0" cap="all" dirty="0"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  <p:pic>
        <p:nvPicPr>
          <p:cNvPr id="17410" name="Picture 2" descr="Resultado de imagen para deep learning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973" y="2109679"/>
            <a:ext cx="4474429" cy="29829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0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175154" y="2929629"/>
            <a:ext cx="7469486" cy="6945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2. INSTALACIONES</a:t>
            </a:r>
            <a:endParaRPr lang="es-PE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52726" y="1466853"/>
            <a:ext cx="1402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2.1. Python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52726" y="2039359"/>
            <a:ext cx="9646738" cy="96565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600" dirty="0" smtClean="0"/>
              <a:t>Descargamos Python 3.6.7. de </a:t>
            </a:r>
            <a:r>
              <a:rPr lang="es-PE" sz="1600" dirty="0">
                <a:hlinkClick r:id="rId2"/>
              </a:rPr>
              <a:t>https://www.python.org/downloads</a:t>
            </a:r>
            <a:r>
              <a:rPr lang="es-PE" sz="1600" dirty="0" smtClean="0">
                <a:hlinkClick r:id="rId2"/>
              </a:rPr>
              <a:t>/</a:t>
            </a:r>
            <a:r>
              <a:rPr lang="es-PE" sz="1600" dirty="0"/>
              <a:t> (Windows x86-64 </a:t>
            </a:r>
            <a:r>
              <a:rPr lang="es-PE" sz="1600" dirty="0" err="1"/>
              <a:t>executable</a:t>
            </a:r>
            <a:r>
              <a:rPr lang="es-PE" sz="1600" dirty="0"/>
              <a:t> </a:t>
            </a:r>
            <a:r>
              <a:rPr lang="es-PE" sz="1600" dirty="0" err="1"/>
              <a:t>installer</a:t>
            </a:r>
            <a:r>
              <a:rPr lang="es-PE" sz="1600" dirty="0" smtClean="0"/>
              <a:t>). </a:t>
            </a:r>
            <a:endParaRPr lang="es-PE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23" y="2629762"/>
            <a:ext cx="7737946" cy="34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52726" y="1466853"/>
            <a:ext cx="1402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2.1. Python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255611" y="2154893"/>
            <a:ext cx="683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C:\</a:t>
            </a:r>
            <a:r>
              <a:rPr lang="es-PE" dirty="0" smtClean="0"/>
              <a:t>Users\User\AppData\Local\Programs\Python\Python36\Python.exe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18" y="2940536"/>
            <a:ext cx="6448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52726" y="1466853"/>
            <a:ext cx="1600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2.2. </a:t>
            </a:r>
            <a:r>
              <a:rPr lang="en-US" sz="2000" b="1" dirty="0" err="1" smtClean="0">
                <a:solidFill>
                  <a:srgbClr val="C00000"/>
                </a:solidFill>
              </a:rPr>
              <a:t>PyCharm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52726" y="2039359"/>
            <a:ext cx="9646738" cy="96565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600" dirty="0" smtClean="0"/>
              <a:t>Descargamos </a:t>
            </a:r>
            <a:r>
              <a:rPr lang="es-PE" sz="1600" dirty="0" err="1" smtClean="0"/>
              <a:t>PyCharm</a:t>
            </a:r>
            <a:r>
              <a:rPr lang="es-PE" sz="1600" dirty="0" smtClean="0"/>
              <a:t> </a:t>
            </a:r>
            <a:r>
              <a:rPr lang="es-PE" sz="1600" dirty="0" err="1" smtClean="0"/>
              <a:t>Community</a:t>
            </a:r>
            <a:r>
              <a:rPr lang="es-PE" sz="1600" dirty="0" smtClean="0"/>
              <a:t> de </a:t>
            </a:r>
            <a:r>
              <a:rPr lang="es-PE" sz="1600" dirty="0">
                <a:hlinkClick r:id="rId2"/>
              </a:rPr>
              <a:t>https://</a:t>
            </a:r>
            <a:r>
              <a:rPr lang="es-PE" sz="1600" dirty="0" smtClean="0">
                <a:hlinkClick r:id="rId2"/>
              </a:rPr>
              <a:t>www.jetbrains.com/pycharm/download</a:t>
            </a:r>
            <a:r>
              <a:rPr lang="es-PE" sz="1600" dirty="0" smtClean="0"/>
              <a:t> </a:t>
            </a:r>
            <a:endParaRPr lang="es-PE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46" y="2511426"/>
            <a:ext cx="7285413" cy="39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52726" y="1466853"/>
            <a:ext cx="1600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2.2. </a:t>
            </a:r>
            <a:r>
              <a:rPr lang="en-US" sz="2000" b="1" dirty="0" err="1" smtClean="0">
                <a:solidFill>
                  <a:srgbClr val="C00000"/>
                </a:solidFill>
              </a:rPr>
              <a:t>PyCharm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26" y="2314071"/>
            <a:ext cx="4886325" cy="3800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78" y="2314071"/>
            <a:ext cx="5209502" cy="38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74241" y="1316246"/>
            <a:ext cx="2742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2.3. </a:t>
            </a:r>
            <a:r>
              <a:rPr lang="en-US" sz="2000" b="1" dirty="0" err="1" smtClean="0">
                <a:solidFill>
                  <a:srgbClr val="C00000"/>
                </a:solidFill>
              </a:rPr>
              <a:t>Crear</a:t>
            </a:r>
            <a:r>
              <a:rPr lang="en-US" sz="2000" b="1" dirty="0" smtClean="0">
                <a:solidFill>
                  <a:srgbClr val="C00000"/>
                </a:solidFill>
              </a:rPr>
              <a:t> Environments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0" y="1895898"/>
            <a:ext cx="6210320" cy="45348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66" y="2378617"/>
            <a:ext cx="5353482" cy="33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74241" y="1316246"/>
            <a:ext cx="3087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2.3. </a:t>
            </a:r>
            <a:r>
              <a:rPr lang="en-US" sz="2000" b="1" dirty="0" err="1" smtClean="0">
                <a:solidFill>
                  <a:srgbClr val="C00000"/>
                </a:solidFill>
              </a:rPr>
              <a:t>Instalación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Librerías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74241" y="1931783"/>
            <a:ext cx="9646738" cy="96565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600" dirty="0" smtClean="0"/>
              <a:t>File -&gt; </a:t>
            </a:r>
            <a:r>
              <a:rPr lang="es-PE" sz="1600" dirty="0" err="1" smtClean="0"/>
              <a:t>Settings</a:t>
            </a:r>
            <a:r>
              <a:rPr lang="es-PE" sz="1600" dirty="0" smtClean="0"/>
              <a:t> -&gt; </a:t>
            </a:r>
            <a:r>
              <a:rPr lang="es-PE" sz="1600" dirty="0" err="1" smtClean="0"/>
              <a:t>Project:Prueba</a:t>
            </a:r>
            <a:r>
              <a:rPr lang="es-PE" sz="1600" dirty="0" smtClean="0"/>
              <a:t> -&gt; Project </a:t>
            </a:r>
            <a:r>
              <a:rPr lang="es-PE" sz="1600" dirty="0" err="1" smtClean="0"/>
              <a:t>Interpreter</a:t>
            </a:r>
            <a:endParaRPr lang="es-PE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2" y="2737827"/>
            <a:ext cx="5532350" cy="31591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09" y="2623338"/>
            <a:ext cx="5921861" cy="33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177951"/>
            <a:ext cx="2985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2.4. </a:t>
            </a:r>
            <a:r>
              <a:rPr lang="en-US" sz="2000" b="1" dirty="0" err="1" smtClean="0">
                <a:solidFill>
                  <a:srgbClr val="C00000"/>
                </a:solidFill>
              </a:rPr>
              <a:t>Intalación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Librerías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1738145"/>
            <a:ext cx="9646738" cy="96565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600" dirty="0" err="1" smtClean="0"/>
              <a:t>Tensorflow</a:t>
            </a:r>
            <a:r>
              <a:rPr lang="es-PE" sz="1600" dirty="0" smtClean="0"/>
              <a:t> 1.12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600" dirty="0" err="1" smtClean="0"/>
              <a:t>Keras</a:t>
            </a:r>
            <a:r>
              <a:rPr lang="es-PE" sz="1600" dirty="0" smtClean="0"/>
              <a:t> 2.2.4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600" dirty="0" err="1" smtClean="0"/>
              <a:t>OpenCV</a:t>
            </a:r>
            <a:endParaRPr lang="es-PE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600" dirty="0" err="1" smtClean="0"/>
              <a:t>Matplotlib</a:t>
            </a:r>
            <a:endParaRPr lang="es-PE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8" y="2863881"/>
            <a:ext cx="5674162" cy="34004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59631" y="6264306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latin typeface="Menlo"/>
              </a:rPr>
              <a:t>$</a:t>
            </a:r>
            <a:r>
              <a:rPr lang="es-PE" dirty="0" err="1">
                <a:latin typeface="Menlo"/>
              </a:rPr>
              <a:t>pip</a:t>
            </a:r>
            <a:r>
              <a:rPr lang="es-PE" dirty="0">
                <a:latin typeface="Menlo"/>
              </a:rPr>
              <a:t> </a:t>
            </a:r>
            <a:r>
              <a:rPr lang="es-PE" dirty="0" err="1">
                <a:latin typeface="Menlo"/>
              </a:rPr>
              <a:t>freeze</a:t>
            </a:r>
            <a:r>
              <a:rPr lang="es-PE" dirty="0">
                <a:latin typeface="Menlo"/>
              </a:rPr>
              <a:t> &gt; requirements.txt.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29" y="2397717"/>
            <a:ext cx="5206665" cy="38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8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177951"/>
            <a:ext cx="2985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2.4. </a:t>
            </a:r>
            <a:r>
              <a:rPr lang="en-US" sz="2000" b="1" dirty="0" err="1" smtClean="0">
                <a:solidFill>
                  <a:srgbClr val="C00000"/>
                </a:solidFill>
              </a:rPr>
              <a:t>Intalación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Librerías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81498" y="6191704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latin typeface="Menlo"/>
              </a:rPr>
              <a:t>$ </a:t>
            </a:r>
            <a:r>
              <a:rPr lang="es-PE" dirty="0" err="1">
                <a:latin typeface="Menlo"/>
              </a:rPr>
              <a:t>pip</a:t>
            </a:r>
            <a:r>
              <a:rPr lang="es-PE" dirty="0">
                <a:latin typeface="Menlo"/>
              </a:rPr>
              <a:t> </a:t>
            </a:r>
            <a:r>
              <a:rPr lang="es-PE" dirty="0" err="1">
                <a:latin typeface="Menlo"/>
              </a:rPr>
              <a:t>install</a:t>
            </a:r>
            <a:r>
              <a:rPr lang="es-PE" dirty="0">
                <a:latin typeface="Menlo"/>
              </a:rPr>
              <a:t> -r requirements.txt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90" y="1781411"/>
            <a:ext cx="6732382" cy="42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1223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2.5. GDAL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1985572"/>
            <a:ext cx="10787049" cy="247885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b="1" dirty="0" err="1"/>
              <a:t>Geospatial</a:t>
            </a:r>
            <a:r>
              <a:rPr lang="es-PE" sz="1800" b="1" dirty="0"/>
              <a:t> Data </a:t>
            </a:r>
            <a:r>
              <a:rPr lang="es-PE" sz="1800" b="1" dirty="0" err="1"/>
              <a:t>Abstraction</a:t>
            </a:r>
            <a:r>
              <a:rPr lang="es-PE" sz="1800" b="1" dirty="0"/>
              <a:t> Library</a:t>
            </a:r>
            <a:r>
              <a:rPr lang="es-PE" sz="1800" dirty="0"/>
              <a:t> o GDAL (también conocida como GDAL/OGR) es una biblioteca de software para la lectura y escritura de formatos de </a:t>
            </a:r>
            <a:r>
              <a:rPr lang="es-PE" sz="1800" b="1" dirty="0">
                <a:solidFill>
                  <a:srgbClr val="C00000"/>
                </a:solidFill>
              </a:rPr>
              <a:t>datos </a:t>
            </a:r>
            <a:r>
              <a:rPr lang="es-PE" sz="1800" b="1" dirty="0" smtClean="0">
                <a:solidFill>
                  <a:srgbClr val="C00000"/>
                </a:solidFill>
              </a:rPr>
              <a:t>geoespaciales.</a:t>
            </a:r>
          </a:p>
          <a:p>
            <a:pPr algn="l"/>
            <a:endParaRPr lang="es-PE" sz="1800" b="1" dirty="0">
              <a:solidFill>
                <a:srgbClr val="C00000"/>
              </a:solidFill>
            </a:endParaRPr>
          </a:p>
          <a:p>
            <a:pPr algn="l"/>
            <a:r>
              <a:rPr lang="es-PE" sz="1800" dirty="0" smtClean="0"/>
              <a:t>Para instalar GDAL:</a:t>
            </a:r>
          </a:p>
          <a:p>
            <a:pPr algn="l"/>
            <a:endParaRPr lang="es-PE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/>
              <a:t>Descargar “</a:t>
            </a:r>
            <a:r>
              <a:rPr lang="es-PE" sz="1800" dirty="0" smtClean="0"/>
              <a:t>GDAL-2.3.3-cp36-cp36m-win_amd64.whl”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Copiar el archivo descargado al proyecto (o cambiar la ruta de la terminal a donde se haya descargado el archivo).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Escribir en al terminal “</a:t>
            </a:r>
            <a:r>
              <a:rPr lang="es-PE" sz="1800" dirty="0" err="1" smtClean="0"/>
              <a:t>pip</a:t>
            </a:r>
            <a:r>
              <a:rPr lang="es-PE" sz="1800" dirty="0" smtClean="0"/>
              <a:t> </a:t>
            </a:r>
            <a:r>
              <a:rPr lang="es-PE" sz="1800" dirty="0" err="1" smtClean="0"/>
              <a:t>install</a:t>
            </a:r>
            <a:r>
              <a:rPr lang="es-PE" sz="1800" dirty="0"/>
              <a:t> </a:t>
            </a:r>
            <a:r>
              <a:rPr lang="es-PE" sz="1800" dirty="0" smtClean="0"/>
              <a:t>GDAL-2.3.3-cp36-cp36m-win_amd64.whl”</a:t>
            </a:r>
            <a:endParaRPr lang="es-PE"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54" y="4359904"/>
            <a:ext cx="3568667" cy="22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175154" y="2929629"/>
            <a:ext cx="7469486" cy="6945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1. INTRODUCCIÓN</a:t>
            </a:r>
            <a:endParaRPr lang="es-PE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1223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2.5. GDAL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2725" y="2320808"/>
            <a:ext cx="3861812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gdal.Open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PERUSATexample.tif</a:t>
            </a:r>
            <a:r>
              <a:rPr kumimoji="0" lang="es-PE" altLang="es-PE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=np.uint8)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ds.GetRasterBand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rb.ReadAsArray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ds.GetRasterBand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rb.RadAsArray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ds.GetRasterBand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rb.ReadAsArray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ds.GetRasterBand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rb.ReadAsArray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:, 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img_array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[:,:,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kumimoji="0" lang="es-PE" altLang="es-P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s-PE" altLang="es-P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82" y="1629111"/>
            <a:ext cx="5441382" cy="45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170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Anaconda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028301"/>
            <a:ext cx="10787049" cy="401357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Es una distribución de Python </a:t>
            </a:r>
            <a:r>
              <a:rPr lang="es-PE" sz="1800" dirty="0"/>
              <a:t>y R </a:t>
            </a:r>
            <a:r>
              <a:rPr lang="es-PE" sz="1800" dirty="0" smtClean="0"/>
              <a:t>orientada </a:t>
            </a:r>
            <a:r>
              <a:rPr lang="es-PE" sz="1800" dirty="0"/>
              <a:t>a simplificar el despliegue y administración de los paquetes de </a:t>
            </a:r>
            <a:r>
              <a:rPr lang="es-PE" sz="1800" dirty="0" smtClean="0"/>
              <a:t>software.</a:t>
            </a:r>
            <a:endParaRPr lang="es-PE" sz="1800" b="1" dirty="0" smtClean="0">
              <a:solidFill>
                <a:srgbClr val="C00000"/>
              </a:solidFill>
            </a:endParaRPr>
          </a:p>
          <a:p>
            <a:pPr algn="l"/>
            <a:endParaRPr lang="es-PE" sz="1800" b="1" dirty="0">
              <a:solidFill>
                <a:srgbClr val="C00000"/>
              </a:solidFill>
            </a:endParaRPr>
          </a:p>
          <a:p>
            <a:pPr algn="l"/>
            <a:r>
              <a:rPr lang="es-PE" sz="1800" dirty="0" smtClean="0"/>
              <a:t>Para usar Anaconda:</a:t>
            </a:r>
          </a:p>
          <a:p>
            <a:pPr algn="l"/>
            <a:endParaRPr lang="es-PE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/>
              <a:t>Descargar “Python 3.7 </a:t>
            </a:r>
            <a:r>
              <a:rPr lang="es-PE" sz="1800" dirty="0" err="1" smtClean="0"/>
              <a:t>version</a:t>
            </a:r>
            <a:r>
              <a:rPr lang="es-PE" sz="1800" dirty="0" smtClean="0"/>
              <a:t>” de </a:t>
            </a:r>
            <a:r>
              <a:rPr lang="es-PE" sz="1800" dirty="0">
                <a:hlinkClick r:id="rId2"/>
              </a:rPr>
              <a:t>https://www.anaconda.com/distribution/#</a:t>
            </a:r>
            <a:r>
              <a:rPr lang="es-PE" sz="1800" dirty="0" smtClean="0">
                <a:hlinkClick r:id="rId2"/>
              </a:rPr>
              <a:t>download-section</a:t>
            </a:r>
            <a:endParaRPr lang="es-PE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Abrir Anaconda </a:t>
            </a:r>
            <a:r>
              <a:rPr lang="es-PE" sz="1800" dirty="0" err="1" smtClean="0"/>
              <a:t>Prompt</a:t>
            </a:r>
            <a:r>
              <a:rPr lang="es-PE" sz="18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Creamos un </a:t>
            </a:r>
            <a:r>
              <a:rPr lang="es-PE" sz="1800" dirty="0" err="1" smtClean="0"/>
              <a:t>Environment</a:t>
            </a:r>
            <a:r>
              <a:rPr lang="es-PE" sz="1800" dirty="0" smtClean="0"/>
              <a:t> con “</a:t>
            </a:r>
            <a:r>
              <a:rPr lang="es-PE" sz="1800" dirty="0" err="1" smtClean="0"/>
              <a:t>conda</a:t>
            </a:r>
            <a:r>
              <a:rPr lang="es-PE" sz="1800" dirty="0" smtClean="0"/>
              <a:t> </a:t>
            </a:r>
            <a:r>
              <a:rPr lang="es-PE" sz="1800" dirty="0" err="1" smtClean="0"/>
              <a:t>create</a:t>
            </a:r>
            <a:r>
              <a:rPr lang="es-PE" sz="1800" dirty="0" smtClean="0"/>
              <a:t> –n INICTEL </a:t>
            </a:r>
            <a:r>
              <a:rPr lang="es-PE" sz="1800" dirty="0" err="1" smtClean="0"/>
              <a:t>python</a:t>
            </a:r>
            <a:r>
              <a:rPr lang="es-PE" sz="1800" dirty="0" smtClean="0"/>
              <a:t>=3.6 </a:t>
            </a:r>
            <a:r>
              <a:rPr lang="es-PE" sz="1800" dirty="0" err="1" smtClean="0"/>
              <a:t>pip</a:t>
            </a:r>
            <a:r>
              <a:rPr lang="es-PE" sz="1800" dirty="0" smtClean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Para instalar un paquete, buscarlo en “Anaconda Cloud” (</a:t>
            </a:r>
            <a:r>
              <a:rPr lang="es-PE" sz="1800" dirty="0">
                <a:hlinkClick r:id="rId3"/>
              </a:rPr>
              <a:t>https://anaconda.org</a:t>
            </a:r>
            <a:r>
              <a:rPr lang="es-PE" sz="1800" dirty="0" smtClean="0">
                <a:hlinkClick r:id="rId3"/>
              </a:rPr>
              <a:t>/</a:t>
            </a:r>
            <a:r>
              <a:rPr lang="es-PE" sz="1800" dirty="0" smtClean="0"/>
              <a:t>). Ejemplo:</a:t>
            </a:r>
          </a:p>
          <a:p>
            <a:pPr marL="623888" indent="-285750" algn="l">
              <a:buFont typeface="Wingdings" panose="05000000000000000000" pitchFamily="2" charset="2"/>
              <a:buChar char="ü"/>
            </a:pPr>
            <a:r>
              <a:rPr lang="es-PE" sz="1800" dirty="0" smtClean="0"/>
              <a:t>GDAL: </a:t>
            </a:r>
            <a:r>
              <a:rPr lang="es-PE" sz="1800" dirty="0" err="1"/>
              <a:t>conda</a:t>
            </a:r>
            <a:r>
              <a:rPr lang="es-PE" sz="1800" dirty="0"/>
              <a:t> </a:t>
            </a:r>
            <a:r>
              <a:rPr lang="es-PE" sz="1800" dirty="0" err="1"/>
              <a:t>install</a:t>
            </a:r>
            <a:r>
              <a:rPr lang="es-PE" sz="1800" dirty="0"/>
              <a:t> -c </a:t>
            </a:r>
            <a:r>
              <a:rPr lang="es-PE" sz="1800" dirty="0" err="1"/>
              <a:t>conda-forge</a:t>
            </a:r>
            <a:r>
              <a:rPr lang="es-PE" sz="1800" dirty="0"/>
              <a:t> </a:t>
            </a:r>
            <a:r>
              <a:rPr lang="es-PE" sz="1800" dirty="0" err="1" smtClean="0"/>
              <a:t>gdal</a:t>
            </a:r>
            <a:r>
              <a:rPr lang="es-PE" sz="1800" dirty="0" smtClean="0"/>
              <a:t>==2.3.3</a:t>
            </a:r>
          </a:p>
          <a:p>
            <a:pPr marL="623888" indent="-285750" algn="l">
              <a:buFont typeface="Wingdings" panose="05000000000000000000" pitchFamily="2" charset="2"/>
              <a:buChar char="ü"/>
            </a:pPr>
            <a:r>
              <a:rPr lang="es-PE" sz="1800" dirty="0" err="1" smtClean="0"/>
              <a:t>Numpy</a:t>
            </a:r>
            <a:r>
              <a:rPr lang="es-PE" sz="1800" dirty="0" smtClean="0"/>
              <a:t>: </a:t>
            </a:r>
            <a:r>
              <a:rPr lang="pt-BR" sz="1800" dirty="0"/>
              <a:t>conda </a:t>
            </a:r>
            <a:r>
              <a:rPr lang="pt-BR" sz="1800" dirty="0" err="1"/>
              <a:t>install</a:t>
            </a:r>
            <a:r>
              <a:rPr lang="pt-BR" sz="1800" dirty="0"/>
              <a:t> -c anaconda </a:t>
            </a:r>
            <a:r>
              <a:rPr lang="pt-BR" sz="1800" dirty="0" err="1"/>
              <a:t>numpy</a:t>
            </a:r>
            <a:endParaRPr lang="es-PE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También se puede usar “</a:t>
            </a:r>
            <a:r>
              <a:rPr lang="es-PE" sz="1800" dirty="0" err="1" smtClean="0"/>
              <a:t>pip</a:t>
            </a:r>
            <a:r>
              <a:rPr lang="es-PE" sz="1800" dirty="0" smtClean="0"/>
              <a:t>”, </a:t>
            </a:r>
            <a:r>
              <a:rPr lang="es-PE" sz="1800" dirty="0" err="1" smtClean="0"/>
              <a:t>e.g</a:t>
            </a:r>
            <a:r>
              <a:rPr lang="es-PE" sz="1800" dirty="0" smtClean="0"/>
              <a:t>.: </a:t>
            </a:r>
            <a:r>
              <a:rPr lang="es-PE" sz="1800" dirty="0" err="1" smtClean="0"/>
              <a:t>pip</a:t>
            </a:r>
            <a:r>
              <a:rPr lang="es-PE" sz="1800" dirty="0" smtClean="0"/>
              <a:t> </a:t>
            </a:r>
            <a:r>
              <a:rPr lang="es-PE" sz="1800" dirty="0" err="1" smtClean="0"/>
              <a:t>install</a:t>
            </a:r>
            <a:r>
              <a:rPr lang="es-PE" sz="1800" dirty="0" smtClean="0"/>
              <a:t> </a:t>
            </a:r>
            <a:r>
              <a:rPr lang="es-PE" sz="1800" dirty="0" err="1" smtClean="0"/>
              <a:t>Pillow</a:t>
            </a:r>
            <a:endParaRPr lang="es-PE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800" dirty="0" smtClean="0"/>
              <a:t>Ojo: </a:t>
            </a:r>
            <a:r>
              <a:rPr lang="es-PE" sz="1800" dirty="0" err="1"/>
              <a:t>conda</a:t>
            </a:r>
            <a:r>
              <a:rPr lang="es-PE" sz="1800" dirty="0"/>
              <a:t> </a:t>
            </a:r>
            <a:r>
              <a:rPr lang="es-PE" sz="1800" dirty="0" err="1"/>
              <a:t>install</a:t>
            </a:r>
            <a:r>
              <a:rPr lang="es-PE" sz="1800" dirty="0"/>
              <a:t> -c </a:t>
            </a:r>
            <a:r>
              <a:rPr lang="es-PE" sz="1800" dirty="0" err="1"/>
              <a:t>conda-forge</a:t>
            </a:r>
            <a:r>
              <a:rPr lang="es-PE" sz="1800" dirty="0"/>
              <a:t> </a:t>
            </a:r>
            <a:r>
              <a:rPr lang="es-PE" sz="1800" dirty="0" err="1" smtClean="0"/>
              <a:t>tensorflow-gpu</a:t>
            </a:r>
            <a:r>
              <a:rPr lang="es-PE" sz="1800" dirty="0" smtClean="0"/>
              <a:t> no siempre funciona (buscar .</a:t>
            </a:r>
            <a:r>
              <a:rPr lang="es-PE" sz="1800" dirty="0" err="1" smtClean="0"/>
              <a:t>whl</a:t>
            </a:r>
            <a:r>
              <a:rPr lang="es-PE" sz="1800" dirty="0" smtClean="0"/>
              <a:t> en </a:t>
            </a:r>
            <a:r>
              <a:rPr lang="es-PE" sz="1800" dirty="0">
                <a:hlinkClick r:id="rId4"/>
              </a:rPr>
              <a:t>https://pypi.org/</a:t>
            </a:r>
            <a:r>
              <a:rPr lang="es-PE" sz="1800" dirty="0" smtClean="0"/>
              <a:t>)</a:t>
            </a:r>
          </a:p>
          <a:p>
            <a:pPr algn="l"/>
            <a:r>
              <a:rPr lang="es-PE" sz="1800" dirty="0" smtClean="0"/>
              <a:t> 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32529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049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Anaconda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PyCharm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028301"/>
            <a:ext cx="10787049" cy="401357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Es más práctico manejar </a:t>
            </a:r>
            <a:r>
              <a:rPr lang="es-PE" sz="1800" dirty="0" err="1" smtClean="0"/>
              <a:t>environments</a:t>
            </a:r>
            <a:r>
              <a:rPr lang="es-PE" sz="1800" dirty="0" smtClean="0"/>
              <a:t> de Anaconda en </a:t>
            </a:r>
            <a:r>
              <a:rPr lang="es-PE" sz="1800" dirty="0" err="1" smtClean="0"/>
              <a:t>Pycharm</a:t>
            </a:r>
            <a:r>
              <a:rPr lang="es-PE" sz="1800" dirty="0" smtClean="0"/>
              <a:t>.</a:t>
            </a:r>
          </a:p>
          <a:p>
            <a:pPr algn="l"/>
            <a:endParaRPr lang="es-PE" sz="1800" dirty="0"/>
          </a:p>
          <a:p>
            <a:pPr algn="l"/>
            <a:r>
              <a:rPr lang="es-PE" sz="1800" dirty="0"/>
              <a:t>File -&gt; </a:t>
            </a:r>
            <a:r>
              <a:rPr lang="es-PE" sz="1800" dirty="0" err="1"/>
              <a:t>Settings</a:t>
            </a:r>
            <a:r>
              <a:rPr lang="es-PE" sz="1800" dirty="0"/>
              <a:t> -&gt; </a:t>
            </a:r>
            <a:r>
              <a:rPr lang="es-PE" sz="1800" dirty="0" err="1"/>
              <a:t>Project:Prueba</a:t>
            </a:r>
            <a:r>
              <a:rPr lang="es-PE" sz="1800" dirty="0"/>
              <a:t> -&gt; Project </a:t>
            </a:r>
            <a:r>
              <a:rPr lang="es-PE" sz="1800" dirty="0" err="1" smtClean="0"/>
              <a:t>Interpreter</a:t>
            </a:r>
            <a:r>
              <a:rPr lang="es-PE" sz="1800" dirty="0" smtClean="0"/>
              <a:t> -&gt;       -&gt; </a:t>
            </a:r>
            <a:r>
              <a:rPr lang="es-PE" sz="1800" dirty="0" err="1" smtClean="0"/>
              <a:t>Add</a:t>
            </a:r>
            <a:r>
              <a:rPr lang="es-PE" sz="1800" dirty="0" smtClean="0"/>
              <a:t> -&gt; </a:t>
            </a:r>
            <a:r>
              <a:rPr lang="es-PE" sz="1800" dirty="0" err="1" smtClean="0"/>
              <a:t>Conda</a:t>
            </a:r>
            <a:r>
              <a:rPr lang="es-PE" sz="1800" dirty="0" smtClean="0"/>
              <a:t> </a:t>
            </a:r>
            <a:r>
              <a:rPr lang="es-PE" sz="1800" dirty="0" err="1" smtClean="0"/>
              <a:t>Environment</a:t>
            </a:r>
            <a:r>
              <a:rPr lang="es-PE" sz="1800" dirty="0" smtClean="0"/>
              <a:t>  </a:t>
            </a:r>
            <a:endParaRPr lang="es-PE" sz="1800" dirty="0"/>
          </a:p>
          <a:p>
            <a:pPr algn="l"/>
            <a:r>
              <a:rPr lang="es-PE" sz="1800" dirty="0" smtClean="0"/>
              <a:t>  </a:t>
            </a:r>
          </a:p>
          <a:p>
            <a:pPr algn="l"/>
            <a:r>
              <a:rPr lang="es-PE" sz="1800" dirty="0" smtClean="0"/>
              <a:t> </a:t>
            </a:r>
            <a:endParaRPr lang="es-PE" sz="18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30" y="2655676"/>
            <a:ext cx="266737" cy="247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01" y="3167229"/>
            <a:ext cx="4980201" cy="34224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82" y="3167228"/>
            <a:ext cx="5209193" cy="34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458607"/>
            <a:ext cx="10787049" cy="336397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s-PE" sz="2100" dirty="0" smtClean="0"/>
              <a:t>GPU con soporte CUDA y Compute </a:t>
            </a:r>
            <a:r>
              <a:rPr lang="es-PE" sz="2100" dirty="0" err="1" smtClean="0"/>
              <a:t>Capabilty</a:t>
            </a:r>
            <a:r>
              <a:rPr lang="es-PE" sz="2100" dirty="0" smtClean="0"/>
              <a:t>&gt;=3.1. Comprobar en: </a:t>
            </a:r>
            <a:r>
              <a:rPr lang="es-PE" sz="2100" dirty="0">
                <a:hlinkClick r:id="rId2"/>
              </a:rPr>
              <a:t>https://developer.nvidia.com/cuda-gpus</a:t>
            </a:r>
            <a:r>
              <a:rPr lang="es-PE" sz="2100" dirty="0" smtClean="0"/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s-PE" sz="2100" dirty="0" smtClean="0"/>
              <a:t>Descargar CUDA </a:t>
            </a:r>
            <a:r>
              <a:rPr lang="es-PE" sz="2100" dirty="0" err="1" smtClean="0"/>
              <a:t>Toolkit</a:t>
            </a:r>
            <a:r>
              <a:rPr lang="es-PE" sz="2100" dirty="0" smtClean="0"/>
              <a:t> 10.0: </a:t>
            </a:r>
            <a:r>
              <a:rPr lang="es-PE" sz="2100" dirty="0">
                <a:hlinkClick r:id="rId3"/>
              </a:rPr>
              <a:t>https://</a:t>
            </a:r>
            <a:r>
              <a:rPr lang="es-PE" sz="2100" dirty="0" smtClean="0">
                <a:hlinkClick r:id="rId3"/>
              </a:rPr>
              <a:t>developer.nvidia.com/cuda-toolkit</a:t>
            </a: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s-PE" sz="2100" dirty="0" smtClean="0"/>
              <a:t>Descargar </a:t>
            </a:r>
            <a:r>
              <a:rPr lang="es-PE" sz="2100" dirty="0" err="1" smtClean="0"/>
              <a:t>cuDNN</a:t>
            </a:r>
            <a:r>
              <a:rPr lang="es-PE" sz="2100" dirty="0"/>
              <a:t> </a:t>
            </a:r>
            <a:r>
              <a:rPr lang="es-PE" sz="2100" dirty="0" smtClean="0"/>
              <a:t>7.5.1 para CUDA 10.0: </a:t>
            </a:r>
            <a:r>
              <a:rPr lang="es-PE" sz="2100" dirty="0">
                <a:hlinkClick r:id="rId4"/>
              </a:rPr>
              <a:t>https://</a:t>
            </a:r>
            <a:r>
              <a:rPr lang="es-PE" sz="2100" dirty="0" smtClean="0">
                <a:hlinkClick r:id="rId4"/>
              </a:rPr>
              <a:t>developer.nvidia.com/rdp/cudnn-download</a:t>
            </a: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s-PE" sz="2100" dirty="0" smtClean="0"/>
              <a:t>Copiar los archivos descargados de </a:t>
            </a:r>
            <a:r>
              <a:rPr lang="es-PE" sz="2100" dirty="0" err="1" smtClean="0"/>
              <a:t>cuDNN</a:t>
            </a:r>
            <a:r>
              <a:rPr lang="es-PE" sz="2100" dirty="0" smtClean="0"/>
              <a:t> a la carpeta de NVIDIA GPU </a:t>
            </a:r>
            <a:r>
              <a:rPr lang="es-PE" sz="2100" dirty="0" err="1" smtClean="0"/>
              <a:t>Toolkit</a:t>
            </a:r>
            <a:r>
              <a:rPr lang="es-PE" sz="2100" dirty="0"/>
              <a:t> (‘C:\</a:t>
            </a:r>
            <a:r>
              <a:rPr lang="es-PE" sz="2100" dirty="0" err="1"/>
              <a:t>Program</a:t>
            </a:r>
            <a:r>
              <a:rPr lang="es-PE" sz="2100" dirty="0"/>
              <a:t> Files\NVIDIA GPU Computing </a:t>
            </a:r>
            <a:r>
              <a:rPr lang="es-PE" sz="2100" dirty="0" err="1" smtClean="0"/>
              <a:t>Toolkit</a:t>
            </a:r>
            <a:r>
              <a:rPr lang="es-PE" sz="2100" dirty="0" smtClean="0"/>
              <a:t>\CUDA\v10.0’)</a:t>
            </a:r>
          </a:p>
          <a:p>
            <a:pPr marL="457200" indent="-457200" algn="l">
              <a:buFont typeface="+mj-lt"/>
              <a:buAutoNum type="arabicPeriod"/>
            </a:pPr>
            <a:endParaRPr lang="es-PE" sz="21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s-PE" sz="2100" dirty="0" smtClean="0"/>
              <a:t>Instalar “</a:t>
            </a:r>
            <a:r>
              <a:rPr lang="es-PE" sz="2100" dirty="0" err="1" smtClean="0"/>
              <a:t>tensorflow-gpu</a:t>
            </a:r>
            <a:r>
              <a:rPr lang="es-PE" sz="2100" dirty="0" smtClean="0"/>
              <a:t> 1.13.1”</a:t>
            </a:r>
            <a:r>
              <a:rPr lang="es-PE" sz="1800" dirty="0" smtClean="0"/>
              <a:t> </a:t>
            </a:r>
          </a:p>
          <a:p>
            <a:pPr algn="l"/>
            <a:r>
              <a:rPr lang="es-PE" sz="1800" dirty="0" smtClean="0"/>
              <a:t> 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1976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077607"/>
            <a:ext cx="10787049" cy="33639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SETTINGS TENSORFLOW (CPU)</a:t>
            </a:r>
            <a:endParaRPr lang="es-PE" sz="1800" dirty="0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10" y="2587721"/>
            <a:ext cx="7640308" cy="33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049032"/>
            <a:ext cx="10787049" cy="33639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Entrenamiento con </a:t>
            </a:r>
            <a:r>
              <a:rPr lang="es-PE" sz="1800" dirty="0" err="1" smtClean="0"/>
              <a:t>Tensorflow</a:t>
            </a:r>
            <a:r>
              <a:rPr lang="es-PE" sz="1800" dirty="0" smtClean="0"/>
              <a:t> CPU </a:t>
            </a:r>
            <a:endParaRPr lang="es-PE" sz="18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" y="2562324"/>
            <a:ext cx="6072679" cy="364032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14775" y="5829300"/>
            <a:ext cx="243840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089421" y="6280007"/>
            <a:ext cx="353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Tiempo estimado por época: 1:15hr</a:t>
            </a:r>
            <a:endParaRPr lang="es-PE" dirty="0"/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85" y="1924828"/>
            <a:ext cx="4714370" cy="420224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601643" y="6191242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Uso del CPU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122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55906" y="2077607"/>
            <a:ext cx="10787049" cy="33639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SETTINGS TENSORFLOW-GPU</a:t>
            </a:r>
            <a:endParaRPr lang="es-PE" sz="18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7" y="2522251"/>
            <a:ext cx="6329954" cy="2919326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8"/>
          <a:stretch/>
        </p:blipFill>
        <p:spPr>
          <a:xfrm>
            <a:off x="4000500" y="4378602"/>
            <a:ext cx="7697010" cy="23735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86251" y="5565402"/>
            <a:ext cx="1333499" cy="171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37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906" y="2458607"/>
            <a:ext cx="10787049" cy="33639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err="1" smtClean="0"/>
              <a:t>Gpu</a:t>
            </a:r>
            <a:r>
              <a:rPr lang="es-PE" sz="1800" dirty="0" smtClean="0"/>
              <a:t> </a:t>
            </a:r>
            <a:r>
              <a:rPr lang="es-PE" sz="1800" dirty="0" err="1" smtClean="0"/>
              <a:t>usage</a:t>
            </a:r>
            <a:r>
              <a:rPr lang="es-PE" sz="1800" dirty="0" smtClean="0"/>
              <a:t>,  training time </a:t>
            </a:r>
            <a:endParaRPr lang="es-PE" sz="18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9"/>
          <a:stretch/>
        </p:blipFill>
        <p:spPr>
          <a:xfrm>
            <a:off x="491339" y="2978425"/>
            <a:ext cx="4309261" cy="23243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57501" y="3950215"/>
            <a:ext cx="647699" cy="155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141375" y="5342691"/>
            <a:ext cx="235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23 segundos por época</a:t>
            </a:r>
            <a:endParaRPr lang="es-PE" dirty="0"/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67" y="1861687"/>
            <a:ext cx="6744360" cy="44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3675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2.6. </a:t>
            </a:r>
            <a:r>
              <a:rPr lang="en-US" sz="2000" b="1" dirty="0" err="1" smtClean="0">
                <a:solidFill>
                  <a:srgbClr val="C00000"/>
                </a:solidFill>
              </a:rPr>
              <a:t>Tensorflow-gpu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5" y="2578193"/>
            <a:ext cx="11403107" cy="364779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46835" y="2068642"/>
            <a:ext cx="10787049" cy="33639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800" dirty="0" smtClean="0"/>
              <a:t>Server INICTEL: 10.0.52.10. 2 </a:t>
            </a:r>
            <a:r>
              <a:rPr lang="es-PE" sz="1800" dirty="0" err="1" smtClean="0"/>
              <a:t>GPUs</a:t>
            </a:r>
            <a:r>
              <a:rPr lang="es-PE" sz="1800" dirty="0" smtClean="0"/>
              <a:t> </a:t>
            </a:r>
            <a:r>
              <a:rPr lang="es-PE" sz="1800" dirty="0" err="1" smtClean="0"/>
              <a:t>GeForce</a:t>
            </a:r>
            <a:r>
              <a:rPr lang="es-PE" sz="1800" dirty="0" smtClean="0"/>
              <a:t> GTX 1080.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9533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175154" y="2929629"/>
            <a:ext cx="7469486" cy="6945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3. CONVOLUTIONAL NEURAL NETWORKS</a:t>
            </a:r>
            <a:endParaRPr lang="es-PE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187" t="45914" r="62135" b="10502"/>
          <a:stretch/>
        </p:blipFill>
        <p:spPr>
          <a:xfrm>
            <a:off x="636229" y="3063032"/>
            <a:ext cx="5253508" cy="24799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67" y="2499770"/>
            <a:ext cx="5359823" cy="339060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02411" y="1901091"/>
            <a:ext cx="1398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err="1"/>
              <a:t>Buscadores</a:t>
            </a:r>
            <a:endParaRPr lang="en-US" sz="2000" b="1" u="sng" dirty="0"/>
          </a:p>
        </p:txBody>
      </p:sp>
      <p:sp>
        <p:nvSpPr>
          <p:cNvPr id="5" name="Rectángulo 4"/>
          <p:cNvSpPr/>
          <p:nvPr/>
        </p:nvSpPr>
        <p:spPr>
          <a:xfrm>
            <a:off x="802411" y="1276489"/>
            <a:ext cx="5231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1.1. APLICACIONES </a:t>
            </a:r>
            <a:r>
              <a:rPr lang="en-US" sz="2000" b="1" dirty="0">
                <a:solidFill>
                  <a:srgbClr val="C00000"/>
                </a:solidFill>
              </a:rPr>
              <a:t>DIARIAS DE </a:t>
            </a:r>
            <a:r>
              <a:rPr lang="en-US" sz="2000" b="1" dirty="0" smtClean="0">
                <a:solidFill>
                  <a:srgbClr val="C00000"/>
                </a:solidFill>
              </a:rPr>
              <a:t>DEEP </a:t>
            </a:r>
            <a:r>
              <a:rPr lang="en-US" sz="2000" b="1" dirty="0">
                <a:solidFill>
                  <a:srgbClr val="C00000"/>
                </a:solidFill>
              </a:rPr>
              <a:t>LEARNING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382347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ítulo 1"/>
              <p:cNvSpPr txBox="1">
                <a:spLocks/>
              </p:cNvSpPr>
              <p:nvPr/>
            </p:nvSpPr>
            <p:spPr>
              <a:xfrm>
                <a:off x="755906" y="2093150"/>
                <a:ext cx="10787049" cy="1658580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s-PE" sz="2000" dirty="0" smtClean="0"/>
                  <a:t>En 1D: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PE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P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  <m:r>
                        <a:rPr lang="es-P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4"/>
                            </m:rPr>
                            <a:rPr lang="es-PE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PE" sz="2000" dirty="0"/>
              </a:p>
              <a:p>
                <a:pPr algn="l"/>
                <a:endParaRPr lang="es-PE" sz="2000" dirty="0"/>
              </a:p>
            </p:txBody>
          </p:sp>
        </mc:Choice>
        <mc:Fallback>
          <p:sp>
            <p:nvSpPr>
              <p:cNvPr id="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06" y="2093150"/>
                <a:ext cx="10787049" cy="1658580"/>
              </a:xfrm>
              <a:prstGeom prst="rect">
                <a:avLst/>
              </a:prstGeom>
              <a:blipFill>
                <a:blip r:embed="rId2"/>
                <a:stretch>
                  <a:fillRect l="-565" t="-183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30" y="3751730"/>
            <a:ext cx="4579082" cy="23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283040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ítulo 1"/>
              <p:cNvSpPr txBox="1">
                <a:spLocks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s-PE" sz="2000" dirty="0" smtClean="0"/>
                  <a:t>En 2D: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PE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P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PE" sz="2000" dirty="0"/>
              </a:p>
            </p:txBody>
          </p:sp>
        </mc:Choice>
        <mc:Fallback>
          <p:sp>
            <p:nvSpPr>
              <p:cNvPr id="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  <a:blipFill>
                <a:blip r:embed="rId2"/>
                <a:stretch>
                  <a:fillRect l="-565" t="-262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077723"/>
              </p:ext>
            </p:extLst>
          </p:nvPr>
        </p:nvGraphicFramePr>
        <p:xfrm>
          <a:off x="1253446" y="3477720"/>
          <a:ext cx="3305112" cy="2964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852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31543"/>
              </p:ext>
            </p:extLst>
          </p:nvPr>
        </p:nvGraphicFramePr>
        <p:xfrm>
          <a:off x="5971991" y="4318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00626"/>
              </p:ext>
            </p:extLst>
          </p:nvPr>
        </p:nvGraphicFramePr>
        <p:xfrm>
          <a:off x="8890801" y="4017823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9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283040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ítulo 1"/>
              <p:cNvSpPr txBox="1">
                <a:spLocks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s-PE" sz="2000" dirty="0" smtClean="0"/>
                  <a:t>En 2D: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PE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P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PE" sz="2000" dirty="0"/>
              </a:p>
            </p:txBody>
          </p:sp>
        </mc:Choice>
        <mc:Fallback>
          <p:sp>
            <p:nvSpPr>
              <p:cNvPr id="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  <a:blipFill>
                <a:blip r:embed="rId2"/>
                <a:stretch>
                  <a:fillRect l="-565" t="-262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22576"/>
              </p:ext>
            </p:extLst>
          </p:nvPr>
        </p:nvGraphicFramePr>
        <p:xfrm>
          <a:off x="1253446" y="3477720"/>
          <a:ext cx="3305112" cy="2964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852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31543"/>
              </p:ext>
            </p:extLst>
          </p:nvPr>
        </p:nvGraphicFramePr>
        <p:xfrm>
          <a:off x="5971991" y="4318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00626"/>
              </p:ext>
            </p:extLst>
          </p:nvPr>
        </p:nvGraphicFramePr>
        <p:xfrm>
          <a:off x="8890801" y="4017823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761056"/>
              </p:ext>
            </p:extLst>
          </p:nvPr>
        </p:nvGraphicFramePr>
        <p:xfrm>
          <a:off x="1495558" y="3622398"/>
          <a:ext cx="1570371" cy="1487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45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52345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52345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5007447" y="3489251"/>
            <a:ext cx="5575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3x1 + 0x0 + 1x-1  + 1x1 + 5x0 + 8x-1  +2x1 + 7x0 +2x-1 = -5</a:t>
            </a:r>
            <a:endParaRPr lang="es-PE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96413"/>
              </p:ext>
            </p:extLst>
          </p:nvPr>
        </p:nvGraphicFramePr>
        <p:xfrm>
          <a:off x="8890801" y="4017824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-5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283040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ítulo 1"/>
              <p:cNvSpPr txBox="1">
                <a:spLocks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s-PE" sz="2000" dirty="0" smtClean="0"/>
                  <a:t>En 2D: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PE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P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PE" sz="2000" dirty="0"/>
              </a:p>
            </p:txBody>
          </p:sp>
        </mc:Choice>
        <mc:Fallback>
          <p:sp>
            <p:nvSpPr>
              <p:cNvPr id="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06" y="1930165"/>
                <a:ext cx="10787049" cy="1399846"/>
              </a:xfrm>
              <a:prstGeom prst="rect">
                <a:avLst/>
              </a:prstGeom>
              <a:blipFill>
                <a:blip r:embed="rId2"/>
                <a:stretch>
                  <a:fillRect l="-565" t="-262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53642"/>
              </p:ext>
            </p:extLst>
          </p:nvPr>
        </p:nvGraphicFramePr>
        <p:xfrm>
          <a:off x="1253446" y="3477720"/>
          <a:ext cx="3305112" cy="2964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852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550852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5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31543"/>
              </p:ext>
            </p:extLst>
          </p:nvPr>
        </p:nvGraphicFramePr>
        <p:xfrm>
          <a:off x="5971991" y="4318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35" y="4663865"/>
                <a:ext cx="51167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17" y="4636970"/>
                <a:ext cx="6335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71023"/>
              </p:ext>
            </p:extLst>
          </p:nvPr>
        </p:nvGraphicFramePr>
        <p:xfrm>
          <a:off x="8890801" y="4017823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-5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52717"/>
              </p:ext>
            </p:extLst>
          </p:nvPr>
        </p:nvGraphicFramePr>
        <p:xfrm>
          <a:off x="1976945" y="3623823"/>
          <a:ext cx="1570371" cy="1487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45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52345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52345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9582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5007447" y="3489251"/>
            <a:ext cx="5575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0x1 + 1x0 + 2x-1  + 5x1 + 8x0 + 9x-1  +7x1 + 2x0 +5x-1 = -4</a:t>
            </a:r>
            <a:endParaRPr lang="es-PE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689605"/>
              </p:ext>
            </p:extLst>
          </p:nvPr>
        </p:nvGraphicFramePr>
        <p:xfrm>
          <a:off x="8890801" y="4017823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93755"/>
              </p:ext>
            </p:extLst>
          </p:nvPr>
        </p:nvGraphicFramePr>
        <p:xfrm>
          <a:off x="8890801" y="4017823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8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-2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-2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-7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-2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-16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3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283040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12589" y="3753746"/>
            <a:ext cx="3545297" cy="7300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dirty="0" smtClean="0"/>
              <a:t>Extracción de bordes verticales:</a:t>
            </a: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40460"/>
              </p:ext>
            </p:extLst>
          </p:nvPr>
        </p:nvGraphicFramePr>
        <p:xfrm>
          <a:off x="395707" y="4229308"/>
          <a:ext cx="1049787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29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349929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349929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5844"/>
              </p:ext>
            </p:extLst>
          </p:nvPr>
        </p:nvGraphicFramePr>
        <p:xfrm>
          <a:off x="6225189" y="4229308"/>
          <a:ext cx="1049787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29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349929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349929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0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28466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-1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sp>
        <p:nvSpPr>
          <p:cNvPr id="21" name="Título 1"/>
          <p:cNvSpPr txBox="1">
            <a:spLocks/>
          </p:cNvSpPr>
          <p:nvPr/>
        </p:nvSpPr>
        <p:spPr>
          <a:xfrm>
            <a:off x="6225189" y="3753746"/>
            <a:ext cx="3823855" cy="7300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dirty="0" smtClean="0"/>
              <a:t>Extracción de bordes horizontales:</a:t>
            </a:r>
          </a:p>
        </p:txBody>
      </p:sp>
      <p:pic>
        <p:nvPicPr>
          <p:cNvPr id="22" name="Imagen 21" descr="Recorte de pantal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54" y="1483095"/>
            <a:ext cx="3950163" cy="2219262"/>
          </a:xfrm>
          <a:prstGeom prst="rect">
            <a:avLst/>
          </a:prstGeom>
        </p:spPr>
      </p:pic>
      <p:pic>
        <p:nvPicPr>
          <p:cNvPr id="23" name="Imagen 22" descr="Recorte de pantal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0" y="4229308"/>
            <a:ext cx="4219351" cy="2369455"/>
          </a:xfrm>
          <a:prstGeom prst="rect">
            <a:avLst/>
          </a:prstGeom>
        </p:spPr>
      </p:pic>
      <p:pic>
        <p:nvPicPr>
          <p:cNvPr id="24" name="Imagen 23" descr="Recorte de pantall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96" y="4229307"/>
            <a:ext cx="4208336" cy="23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283040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8192" y="2209994"/>
            <a:ext cx="958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El diseño específico de un filtro permite extraer características determinadas de una imagen (matriz)</a:t>
            </a:r>
            <a:endParaRPr lang="es-PE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4189"/>
              </p:ext>
            </p:extLst>
          </p:nvPr>
        </p:nvGraphicFramePr>
        <p:xfrm>
          <a:off x="7640535" y="3452039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w1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w2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w3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w4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w5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w6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w7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w8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w9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9" y="2836539"/>
            <a:ext cx="1562318" cy="12574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944116" y="5302135"/>
            <a:ext cx="326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Weights</a:t>
            </a:r>
            <a:r>
              <a:rPr lang="es-PE" dirty="0" smtClean="0"/>
              <a:t> (</a:t>
            </a:r>
            <a:r>
              <a:rPr lang="es-PE" dirty="0" err="1" smtClean="0"/>
              <a:t>learnable</a:t>
            </a:r>
            <a:r>
              <a:rPr lang="es-PE" dirty="0" smtClean="0"/>
              <a:t> </a:t>
            </a:r>
            <a:r>
              <a:rPr lang="es-PE" dirty="0" err="1" smtClean="0"/>
              <a:t>parameteres</a:t>
            </a:r>
            <a:r>
              <a:rPr lang="es-PE" dirty="0" smtClean="0"/>
              <a:t>)</a:t>
            </a:r>
            <a:endParaRPr lang="es-PE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927942" y="4631319"/>
            <a:ext cx="404367" cy="67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8332309" y="4585246"/>
            <a:ext cx="0" cy="70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8332309" y="4573548"/>
            <a:ext cx="462900" cy="71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Imagen 1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" y="4351227"/>
            <a:ext cx="4428836" cy="18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462149"/>
            <a:ext cx="2442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 2D Convolutions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55906" y="2436238"/>
            <a:ext cx="103737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En </a:t>
            </a:r>
            <a:r>
              <a:rPr lang="es-PE" dirty="0" err="1" smtClean="0"/>
              <a:t>Keras</a:t>
            </a:r>
            <a:r>
              <a:rPr lang="es-PE" dirty="0" smtClean="0"/>
              <a:t>, una capa convolucional 2D se implementa con la función Conv2D. Documentación: </a:t>
            </a:r>
            <a:r>
              <a:rPr lang="es-PE" dirty="0">
                <a:hlinkClick r:id="rId2"/>
              </a:rPr>
              <a:t>https://keras.io/layers/convolutional</a:t>
            </a:r>
            <a:r>
              <a:rPr lang="es-PE" dirty="0" smtClean="0">
                <a:hlinkClick r:id="rId2"/>
              </a:rPr>
              <a:t>/</a:t>
            </a:r>
            <a:endParaRPr lang="es-PE" dirty="0" smtClean="0"/>
          </a:p>
          <a:p>
            <a:endParaRPr lang="es-PE" dirty="0"/>
          </a:p>
          <a:p>
            <a:r>
              <a:rPr lang="es-PE" b="1" dirty="0" smtClean="0"/>
              <a:t>Conv2D:</a:t>
            </a:r>
          </a:p>
          <a:p>
            <a:r>
              <a:rPr lang="es-PE" dirty="0"/>
              <a:t>keras.layers.Conv2D(</a:t>
            </a:r>
            <a:r>
              <a:rPr lang="es-PE" dirty="0" err="1"/>
              <a:t>filters</a:t>
            </a:r>
            <a:r>
              <a:rPr lang="es-PE" dirty="0"/>
              <a:t>, </a:t>
            </a:r>
            <a:r>
              <a:rPr lang="es-PE" dirty="0" err="1"/>
              <a:t>kernel_size</a:t>
            </a:r>
            <a:r>
              <a:rPr lang="es-PE" dirty="0"/>
              <a:t>, </a:t>
            </a:r>
            <a:r>
              <a:rPr lang="es-PE" dirty="0" err="1"/>
              <a:t>strides</a:t>
            </a:r>
            <a:r>
              <a:rPr lang="es-PE" dirty="0"/>
              <a:t>=(1, 1), </a:t>
            </a:r>
            <a:r>
              <a:rPr lang="es-PE" dirty="0" err="1"/>
              <a:t>padding</a:t>
            </a:r>
            <a:r>
              <a:rPr lang="es-PE" dirty="0"/>
              <a:t>='</a:t>
            </a:r>
            <a:r>
              <a:rPr lang="es-PE" dirty="0" err="1"/>
              <a:t>valid</a:t>
            </a:r>
            <a:r>
              <a:rPr lang="es-PE" dirty="0"/>
              <a:t>', </a:t>
            </a:r>
            <a:r>
              <a:rPr lang="es-PE" dirty="0" err="1"/>
              <a:t>data_format</a:t>
            </a:r>
            <a:r>
              <a:rPr lang="es-PE" dirty="0"/>
              <a:t>=</a:t>
            </a:r>
            <a:r>
              <a:rPr lang="es-PE" b="1" dirty="0" err="1"/>
              <a:t>None</a:t>
            </a:r>
            <a:r>
              <a:rPr lang="es-PE" dirty="0"/>
              <a:t>, </a:t>
            </a:r>
            <a:r>
              <a:rPr lang="es-PE" dirty="0" err="1"/>
              <a:t>dilation_rate</a:t>
            </a:r>
            <a:r>
              <a:rPr lang="es-PE" dirty="0"/>
              <a:t>=(1, 1), </a:t>
            </a:r>
            <a:r>
              <a:rPr lang="es-PE" dirty="0" err="1" smtClean="0"/>
              <a:t>activation</a:t>
            </a:r>
            <a:r>
              <a:rPr lang="es-PE" dirty="0" smtClean="0"/>
              <a:t>=</a:t>
            </a:r>
            <a:r>
              <a:rPr lang="es-PE" b="1" dirty="0" err="1" smtClean="0"/>
              <a:t>None</a:t>
            </a:r>
            <a:r>
              <a:rPr lang="es-PE" dirty="0" smtClean="0"/>
              <a:t>)</a:t>
            </a:r>
          </a:p>
          <a:p>
            <a:endParaRPr lang="es-PE" dirty="0"/>
          </a:p>
          <a:p>
            <a:r>
              <a:rPr lang="es-PE" dirty="0" smtClean="0"/>
              <a:t>Ejemplo:</a:t>
            </a:r>
          </a:p>
          <a:p>
            <a:endParaRPr lang="es-PE" dirty="0" smtClean="0"/>
          </a:p>
          <a:p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21410" y="4883062"/>
            <a:ext cx="892423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PE" altLang="es-PE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PE" altLang="es-PE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keras.layers.convolutional</a:t>
            </a:r>
            <a:r>
              <a:rPr lang="es-PE" altLang="es-P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PE" altLang="es-PE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PE" altLang="es-PE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PE" altLang="es-P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UpSampling2D, Conv2D</a:t>
            </a:r>
            <a:endParaRPr lang="es-PE" altLang="es-PE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Conv2D(64, </a:t>
            </a:r>
            <a:r>
              <a:rPr kumimoji="0" lang="es-PE" altLang="es-PE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s-PE" altLang="es-PE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kumimoji="0" lang="es-PE" altLang="es-PE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use_bias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kumimoji="0" lang="es-PE" altLang="es-PE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)(d0)</a:t>
            </a:r>
            <a:endParaRPr kumimoji="0" lang="es-PE" altLang="es-P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906" y="1462149"/>
            <a:ext cx="1752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3.1.1. Padding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33826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71127"/>
              </p:ext>
            </p:extLst>
          </p:nvPr>
        </p:nvGraphicFramePr>
        <p:xfrm>
          <a:off x="5803672" y="2935147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4841116" y="3280850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16" y="3280850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/>
              <p:cNvSpPr/>
              <p:nvPr/>
            </p:nvSpPr>
            <p:spPr>
              <a:xfrm>
                <a:off x="7638098" y="3253955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098" y="3253955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91348"/>
              </p:ext>
            </p:extLst>
          </p:nvPr>
        </p:nvGraphicFramePr>
        <p:xfrm>
          <a:off x="8722482" y="2634808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2613507" y="4939573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N x N</a:t>
            </a:r>
            <a:endParaRPr lang="es-PE" sz="2000" dirty="0"/>
          </a:p>
        </p:txBody>
      </p:sp>
      <p:sp>
        <p:nvSpPr>
          <p:cNvPr id="11" name="Rectángulo 10"/>
          <p:cNvSpPr/>
          <p:nvPr/>
        </p:nvSpPr>
        <p:spPr>
          <a:xfrm>
            <a:off x="6211554" y="4494356"/>
            <a:ext cx="567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/>
              <a:t>f</a:t>
            </a:r>
            <a:r>
              <a:rPr lang="es-PE" sz="2000" dirty="0" smtClean="0"/>
              <a:t> x f</a:t>
            </a:r>
            <a:endParaRPr lang="es-PE" sz="2000" dirty="0"/>
          </a:p>
        </p:txBody>
      </p:sp>
      <p:sp>
        <p:nvSpPr>
          <p:cNvPr id="12" name="Rectángulo 11"/>
          <p:cNvSpPr/>
          <p:nvPr/>
        </p:nvSpPr>
        <p:spPr>
          <a:xfrm>
            <a:off x="8553676" y="4668168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(N – f + 1) x </a:t>
            </a:r>
            <a:r>
              <a:rPr lang="es-PE" sz="2000" dirty="0"/>
              <a:t>(N – f + 1)</a:t>
            </a: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65506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22329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sp>
        <p:nvSpPr>
          <p:cNvPr id="15" name="Rectángulo 14"/>
          <p:cNvSpPr/>
          <p:nvPr/>
        </p:nvSpPr>
        <p:spPr>
          <a:xfrm>
            <a:off x="1609011" y="2151266"/>
            <a:ext cx="1390614" cy="1371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2528828" y="3067671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6"/>
          <p:cNvSpPr/>
          <p:nvPr/>
        </p:nvSpPr>
        <p:spPr>
          <a:xfrm>
            <a:off x="2048479" y="2612476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519668" y="2151266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/>
          <p:cNvSpPr/>
          <p:nvPr/>
        </p:nvSpPr>
        <p:spPr>
          <a:xfrm>
            <a:off x="1593347" y="3064664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/>
          <p:cNvSpPr/>
          <p:nvPr/>
        </p:nvSpPr>
        <p:spPr>
          <a:xfrm>
            <a:off x="3354415" y="5680851"/>
            <a:ext cx="5887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Las dimensiones se reducen rápidamente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Se desperdicia la información de los píxeles de los bordes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748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1752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3.1.1. Padding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33826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71127"/>
              </p:ext>
            </p:extLst>
          </p:nvPr>
        </p:nvGraphicFramePr>
        <p:xfrm>
          <a:off x="5803672" y="2935147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4841116" y="3280850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16" y="3280850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/>
              <p:cNvSpPr/>
              <p:nvPr/>
            </p:nvSpPr>
            <p:spPr>
              <a:xfrm>
                <a:off x="7638098" y="3253955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098" y="3253955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91348"/>
              </p:ext>
            </p:extLst>
          </p:nvPr>
        </p:nvGraphicFramePr>
        <p:xfrm>
          <a:off x="8722482" y="2634808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2594836" y="5347416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6 x 6</a:t>
            </a:r>
            <a:endParaRPr lang="es-PE" sz="2000" dirty="0"/>
          </a:p>
        </p:txBody>
      </p:sp>
      <p:sp>
        <p:nvSpPr>
          <p:cNvPr id="11" name="Rectángulo 10"/>
          <p:cNvSpPr/>
          <p:nvPr/>
        </p:nvSpPr>
        <p:spPr>
          <a:xfrm>
            <a:off x="6211554" y="4494356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3 x 3</a:t>
            </a:r>
            <a:endParaRPr lang="es-PE" sz="2000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65506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22329"/>
              </p:ext>
            </p:extLst>
          </p:nvPr>
        </p:nvGraphicFramePr>
        <p:xfrm>
          <a:off x="1609011" y="2151266"/>
          <a:ext cx="278122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38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63538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40046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sp>
        <p:nvSpPr>
          <p:cNvPr id="15" name="Rectángulo 14"/>
          <p:cNvSpPr/>
          <p:nvPr/>
        </p:nvSpPr>
        <p:spPr>
          <a:xfrm>
            <a:off x="1609011" y="2151266"/>
            <a:ext cx="1390614" cy="1371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2528828" y="3067671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6"/>
          <p:cNvSpPr/>
          <p:nvPr/>
        </p:nvSpPr>
        <p:spPr>
          <a:xfrm>
            <a:off x="2048479" y="2612476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519668" y="2151266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/>
          <p:cNvSpPr/>
          <p:nvPr/>
        </p:nvSpPr>
        <p:spPr>
          <a:xfrm>
            <a:off x="1593347" y="3064664"/>
            <a:ext cx="1390614" cy="1371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30812"/>
              </p:ext>
            </p:extLst>
          </p:nvPr>
        </p:nvGraphicFramePr>
        <p:xfrm>
          <a:off x="1143862" y="1700023"/>
          <a:ext cx="3706784" cy="36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348">
                  <a:extLst>
                    <a:ext uri="{9D8B030D-6E8A-4147-A177-3AD203B41FA5}">
                      <a16:colId xmlns:a16="http://schemas.microsoft.com/office/drawing/2014/main" val="3510265466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3375007177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4024139134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3567724728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1953390416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964115433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2782945922"/>
                    </a:ext>
                  </a:extLst>
                </a:gridCol>
                <a:gridCol w="463348">
                  <a:extLst>
                    <a:ext uri="{9D8B030D-6E8A-4147-A177-3AD203B41FA5}">
                      <a16:colId xmlns:a16="http://schemas.microsoft.com/office/drawing/2014/main" val="1825299886"/>
                    </a:ext>
                  </a:extLst>
                </a:gridCol>
              </a:tblGrid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95718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41608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49422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22456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61118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65309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5337"/>
                  </a:ext>
                </a:extLst>
              </a:tr>
              <a:tr h="45385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22228"/>
                  </a:ext>
                </a:extLst>
              </a:tr>
            </a:tbl>
          </a:graphicData>
        </a:graphic>
      </p:graphicFrame>
      <p:sp>
        <p:nvSpPr>
          <p:cNvPr id="22" name="Rectángulo 21"/>
          <p:cNvSpPr/>
          <p:nvPr/>
        </p:nvSpPr>
        <p:spPr>
          <a:xfrm>
            <a:off x="2594836" y="533253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8 x 8</a:t>
            </a:r>
            <a:endParaRPr lang="es-PE" sz="2000" dirty="0"/>
          </a:p>
        </p:txBody>
      </p:sp>
      <p:sp>
        <p:nvSpPr>
          <p:cNvPr id="23" name="Rectángulo 22"/>
          <p:cNvSpPr/>
          <p:nvPr/>
        </p:nvSpPr>
        <p:spPr>
          <a:xfrm>
            <a:off x="9441740" y="4978338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4 x 4</a:t>
            </a:r>
            <a:endParaRPr lang="es-PE" sz="2000" dirty="0"/>
          </a:p>
        </p:txBody>
      </p:sp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41763"/>
              </p:ext>
            </p:extLst>
          </p:nvPr>
        </p:nvGraphicFramePr>
        <p:xfrm>
          <a:off x="8199804" y="2172108"/>
          <a:ext cx="3155472" cy="28221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912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525912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525912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525912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525912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525912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</a:tblGrid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70361"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</a:tbl>
          </a:graphicData>
        </a:graphic>
      </p:graphicFrame>
      <p:sp>
        <p:nvSpPr>
          <p:cNvPr id="26" name="Rectángulo 25"/>
          <p:cNvSpPr/>
          <p:nvPr/>
        </p:nvSpPr>
        <p:spPr>
          <a:xfrm>
            <a:off x="9441740" y="4978338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dirty="0" smtClean="0"/>
              <a:t>6 x 6</a:t>
            </a:r>
            <a:endParaRPr lang="es-PE" sz="2000" dirty="0"/>
          </a:p>
        </p:txBody>
      </p:sp>
      <p:sp>
        <p:nvSpPr>
          <p:cNvPr id="5" name="Rectángulo 4"/>
          <p:cNvSpPr/>
          <p:nvPr/>
        </p:nvSpPr>
        <p:spPr>
          <a:xfrm>
            <a:off x="1064192" y="5732640"/>
            <a:ext cx="4900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Padding</a:t>
            </a:r>
            <a:r>
              <a:rPr lang="es-PE" dirty="0" smtClean="0"/>
              <a:t> = p = 1</a:t>
            </a:r>
          </a:p>
          <a:p>
            <a:r>
              <a:rPr lang="es-PE" dirty="0" smtClean="0"/>
              <a:t>*cantidad de filas y columnas necesarias a agregar</a:t>
            </a:r>
          </a:p>
          <a:p>
            <a:r>
              <a:rPr lang="es-PE" dirty="0" smtClean="0"/>
              <a:t>para no alterar el tamaño en la salida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881930" y="5378448"/>
            <a:ext cx="4588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En general:      	   (N + 2p – f +1) x (N </a:t>
            </a:r>
            <a:r>
              <a:rPr lang="es-PE" dirty="0"/>
              <a:t>+ 2p – f +1</a:t>
            </a:r>
            <a:r>
              <a:rPr lang="es-PE" dirty="0" smtClean="0"/>
              <a:t>)</a:t>
            </a:r>
          </a:p>
          <a:p>
            <a:r>
              <a:rPr lang="es-PE" dirty="0"/>
              <a:t>	</a:t>
            </a:r>
            <a:r>
              <a:rPr lang="es-PE" dirty="0" smtClean="0"/>
              <a:t>				   = (N x N) 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881930" y="6103104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Entonces:      	   		p = (f – 1) / 2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1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26" grpId="0"/>
      <p:bldP spid="5" grpId="0"/>
      <p:bldP spid="28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1752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3.1.1. Padding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497043" y="2095500"/>
            <a:ext cx="1128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“Valid”:  </a:t>
            </a:r>
            <a:endParaRPr lang="es-PE" sz="2000" dirty="0"/>
          </a:p>
        </p:txBody>
      </p:sp>
      <p:sp>
        <p:nvSpPr>
          <p:cNvPr id="20" name="Rectángulo 19"/>
          <p:cNvSpPr/>
          <p:nvPr/>
        </p:nvSpPr>
        <p:spPr>
          <a:xfrm>
            <a:off x="3666501" y="2095500"/>
            <a:ext cx="500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N x N	*	f x f		-&gt;  	(N </a:t>
            </a:r>
            <a:r>
              <a:rPr lang="es-PE" dirty="0"/>
              <a:t>– f + 1) x (N – f + 1)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2061268" y="2826089"/>
            <a:ext cx="8749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Conv2D(64,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PE" altLang="es-PE" u="sng" dirty="0" err="1">
                <a:solidFill>
                  <a:srgbClr val="66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PE" altLang="es-PE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u="sng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s-PE" altLang="es-PE" b="1" u="sng" dirty="0" err="1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PE" altLang="es-PE" b="1" u="sng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 smtClean="0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)(d0)</a:t>
            </a:r>
            <a:endParaRPr lang="es-PE" altLang="es-PE" sz="4000" dirty="0">
              <a:latin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1497043" y="42005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“Same”:  </a:t>
            </a:r>
            <a:endParaRPr lang="es-PE" sz="2000" dirty="0"/>
          </a:p>
        </p:txBody>
      </p:sp>
      <p:sp>
        <p:nvSpPr>
          <p:cNvPr id="31" name="Rectángulo 30"/>
          <p:cNvSpPr/>
          <p:nvPr/>
        </p:nvSpPr>
        <p:spPr>
          <a:xfrm>
            <a:off x="3666501" y="4200525"/>
            <a:ext cx="44165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	       Aplicamos un </a:t>
            </a:r>
            <a:r>
              <a:rPr lang="es-PE" dirty="0" err="1" smtClean="0"/>
              <a:t>padding</a:t>
            </a:r>
            <a:r>
              <a:rPr lang="es-PE" dirty="0"/>
              <a:t> </a:t>
            </a:r>
            <a:r>
              <a:rPr lang="es-PE" dirty="0" smtClean="0"/>
              <a:t>de p = (f-1) /2</a:t>
            </a:r>
          </a:p>
          <a:p>
            <a:endParaRPr lang="es-PE" dirty="0" smtClean="0"/>
          </a:p>
          <a:p>
            <a:r>
              <a:rPr lang="es-PE" dirty="0" smtClean="0"/>
              <a:t>	        N x N	*	f x f		-&gt;  	N </a:t>
            </a:r>
            <a:r>
              <a:rPr lang="es-PE" dirty="0"/>
              <a:t>x </a:t>
            </a:r>
            <a:r>
              <a:rPr lang="es-PE" dirty="0" smtClean="0"/>
              <a:t>N</a:t>
            </a:r>
            <a:endParaRPr lang="es-PE" dirty="0"/>
          </a:p>
        </p:txBody>
      </p:sp>
      <p:sp>
        <p:nvSpPr>
          <p:cNvPr id="32" name="Rectángulo 31"/>
          <p:cNvSpPr/>
          <p:nvPr/>
        </p:nvSpPr>
        <p:spPr>
          <a:xfrm>
            <a:off x="2061268" y="5395444"/>
            <a:ext cx="8587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Conv2D(64,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PE" altLang="es-PE" u="sng" dirty="0" err="1">
                <a:solidFill>
                  <a:srgbClr val="66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PE" altLang="es-PE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b="1" u="sng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es-PE" altLang="es-PE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 smtClean="0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)(d0)</a:t>
            </a:r>
            <a:endParaRPr lang="es-PE" altLang="es-PE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44023" y="2243408"/>
            <a:ext cx="1195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Facebook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44023" y="1382760"/>
            <a:ext cx="5231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1.1. APLICACIONES </a:t>
            </a:r>
            <a:r>
              <a:rPr lang="en-US" sz="2000" b="1" dirty="0">
                <a:solidFill>
                  <a:srgbClr val="C00000"/>
                </a:solidFill>
              </a:rPr>
              <a:t>DIARIAS DE </a:t>
            </a:r>
            <a:r>
              <a:rPr lang="en-US" sz="2000" b="1" dirty="0" smtClean="0">
                <a:solidFill>
                  <a:srgbClr val="C00000"/>
                </a:solidFill>
              </a:rPr>
              <a:t>DEEP </a:t>
            </a:r>
            <a:r>
              <a:rPr lang="en-US" sz="2000" b="1" dirty="0">
                <a:solidFill>
                  <a:srgbClr val="C00000"/>
                </a:solidFill>
              </a:rPr>
              <a:t>LEARNING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Resultado de imagen para netflix machine learn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6"/>
          <a:stretch/>
        </p:blipFill>
        <p:spPr bwMode="auto">
          <a:xfrm>
            <a:off x="5989461" y="3165331"/>
            <a:ext cx="5620344" cy="275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6109760" y="2245360"/>
            <a:ext cx="894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Netflix</a:t>
            </a:r>
          </a:p>
        </p:txBody>
      </p:sp>
      <p:pic>
        <p:nvPicPr>
          <p:cNvPr id="1028" name="Picture 4" descr="Resultado de imagen para facebook faces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56" y="3245857"/>
            <a:ext cx="5141475" cy="267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869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92736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45631"/>
              </p:ext>
            </p:extLst>
          </p:nvPr>
        </p:nvGraphicFramePr>
        <p:xfrm>
          <a:off x="1145338" y="2090584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53572"/>
              </p:ext>
            </p:extLst>
          </p:nvPr>
        </p:nvGraphicFramePr>
        <p:xfrm>
          <a:off x="8614575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91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5849572" y="4747209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Stride</a:t>
            </a:r>
            <a:r>
              <a:rPr lang="es-PE" dirty="0" smtClean="0"/>
              <a:t> = 2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06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45649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04639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09531"/>
              </p:ext>
            </p:extLst>
          </p:nvPr>
        </p:nvGraphicFramePr>
        <p:xfrm>
          <a:off x="2040688" y="2090584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57488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04645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690017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91122"/>
              </p:ext>
            </p:extLst>
          </p:nvPr>
        </p:nvGraphicFramePr>
        <p:xfrm>
          <a:off x="2974487" y="2138209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2703"/>
              </p:ext>
            </p:extLst>
          </p:nvPr>
        </p:nvGraphicFramePr>
        <p:xfrm>
          <a:off x="8614575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3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7635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318288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54234"/>
              </p:ext>
            </p:extLst>
          </p:nvPr>
        </p:nvGraphicFramePr>
        <p:xfrm>
          <a:off x="1150875" y="3112970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645789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84886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32863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35341"/>
              </p:ext>
            </p:extLst>
          </p:nvPr>
        </p:nvGraphicFramePr>
        <p:xfrm>
          <a:off x="2084325" y="3113646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19578"/>
              </p:ext>
            </p:extLst>
          </p:nvPr>
        </p:nvGraphicFramePr>
        <p:xfrm>
          <a:off x="8614575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9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75770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48401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36647"/>
              </p:ext>
            </p:extLst>
          </p:nvPr>
        </p:nvGraphicFramePr>
        <p:xfrm>
          <a:off x="3001279" y="3120230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99028"/>
              </p:ext>
            </p:extLst>
          </p:nvPr>
        </p:nvGraphicFramePr>
        <p:xfrm>
          <a:off x="8614575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127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8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08783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127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73515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80303"/>
              </p:ext>
            </p:extLst>
          </p:nvPr>
        </p:nvGraphicFramePr>
        <p:xfrm>
          <a:off x="1122316" y="4078111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69014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44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66657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127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44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42545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343"/>
              </p:ext>
            </p:extLst>
          </p:nvPr>
        </p:nvGraphicFramePr>
        <p:xfrm>
          <a:off x="2063877" y="4124763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34513"/>
              </p:ext>
            </p:extLst>
          </p:nvPr>
        </p:nvGraphicFramePr>
        <p:xfrm>
          <a:off x="8614576" y="2729654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72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2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67457" y="1164826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 smtClean="0">
                <a:solidFill>
                  <a:srgbClr val="C00000"/>
                </a:solidFill>
              </a:rPr>
              <a:t>Strided</a:t>
            </a:r>
            <a:r>
              <a:rPr lang="en-US" sz="2000" b="1" dirty="0" smtClean="0">
                <a:solidFill>
                  <a:srgbClr val="C00000"/>
                </a:solidFill>
              </a:rPr>
              <a:t> Convolution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13282"/>
              </p:ext>
            </p:extLst>
          </p:nvPr>
        </p:nvGraphicFramePr>
        <p:xfrm>
          <a:off x="977221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2892"/>
              </p:ext>
            </p:extLst>
          </p:nvPr>
        </p:nvGraphicFramePr>
        <p:xfrm>
          <a:off x="5695766" y="2794162"/>
          <a:ext cx="1383549" cy="1283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83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61183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27983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-1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0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210" y="3139865"/>
                <a:ext cx="51167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92" y="3112970"/>
                <a:ext cx="6335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609648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100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83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69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91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127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44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72</a:t>
                      </a:r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54623"/>
              </p:ext>
            </p:extLst>
          </p:nvPr>
        </p:nvGraphicFramePr>
        <p:xfrm>
          <a:off x="977220" y="1953720"/>
          <a:ext cx="3305113" cy="3458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59">
                  <a:extLst>
                    <a:ext uri="{9D8B030D-6E8A-4147-A177-3AD203B41FA5}">
                      <a16:colId xmlns:a16="http://schemas.microsoft.com/office/drawing/2014/main" val="3703901393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200365968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324925191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1536728717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518498476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2268139435"/>
                    </a:ext>
                  </a:extLst>
                </a:gridCol>
                <a:gridCol w="472159">
                  <a:extLst>
                    <a:ext uri="{9D8B030D-6E8A-4147-A177-3AD203B41FA5}">
                      <a16:colId xmlns:a16="http://schemas.microsoft.com/office/drawing/2014/main" val="3896731098"/>
                    </a:ext>
                  </a:extLst>
                </a:gridCol>
              </a:tblGrid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808598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08492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2095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7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6684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6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8689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8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28161"/>
                  </a:ext>
                </a:extLst>
              </a:tr>
              <a:tr h="494139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0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3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9</a:t>
                      </a:r>
                      <a:endParaRPr lang="es-PE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2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1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400" dirty="0" smtClean="0"/>
                        <a:t>4</a:t>
                      </a:r>
                      <a:endParaRPr lang="es-PE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028826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55382"/>
              </p:ext>
            </p:extLst>
          </p:nvPr>
        </p:nvGraphicFramePr>
        <p:xfrm>
          <a:off x="2991053" y="4106657"/>
          <a:ext cx="1421751" cy="1407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17">
                  <a:extLst>
                    <a:ext uri="{9D8B030D-6E8A-4147-A177-3AD203B41FA5}">
                      <a16:colId xmlns:a16="http://schemas.microsoft.com/office/drawing/2014/main" val="418333509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139419187"/>
                    </a:ext>
                  </a:extLst>
                </a:gridCol>
                <a:gridCol w="473917">
                  <a:extLst>
                    <a:ext uri="{9D8B030D-6E8A-4147-A177-3AD203B41FA5}">
                      <a16:colId xmlns:a16="http://schemas.microsoft.com/office/drawing/2014/main" val="449294817"/>
                    </a:ext>
                  </a:extLst>
                </a:gridCol>
              </a:tblGrid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4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57688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353925"/>
                  </a:ext>
                </a:extLst>
              </a:tr>
              <a:tr h="469052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-1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0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3</a:t>
                      </a:r>
                      <a:endParaRPr lang="es-PE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781161"/>
                  </a:ext>
                </a:extLst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68659"/>
              </p:ext>
            </p:extLst>
          </p:nvPr>
        </p:nvGraphicFramePr>
        <p:xfrm>
          <a:off x="8614576" y="2729401"/>
          <a:ext cx="1581669" cy="1413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74</a:t>
                      </a:r>
                      <a:endParaRPr lang="es-P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5670837" y="4863277"/>
                <a:ext cx="5117811" cy="106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 smtClean="0"/>
                  <a:t>En general:      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+ 2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s-P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+ 2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s-P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</m:oMath>
                </a14:m>
                <a:r>
                  <a:rPr lang="es-PE" b="0" dirty="0" smtClean="0"/>
                  <a:t>*</a:t>
                </a:r>
              </a:p>
              <a:p>
                <a:endParaRPr lang="es-PE" dirty="0" smtClean="0"/>
              </a:p>
              <a:p>
                <a:r>
                  <a:rPr lang="es-PE" dirty="0" smtClean="0"/>
                  <a:t>*</a:t>
                </a:r>
                <a:r>
                  <a:rPr lang="es-PE" dirty="0" err="1" smtClean="0"/>
                  <a:t>floor</a:t>
                </a:r>
                <a:endParaRPr lang="es-PE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37" y="4863277"/>
                <a:ext cx="5117811" cy="1060868"/>
              </a:xfrm>
              <a:prstGeom prst="rect">
                <a:avLst/>
              </a:prstGeom>
              <a:blipFill>
                <a:blip r:embed="rId4"/>
                <a:stretch>
                  <a:fillRect l="-952" r="-119" b="-804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1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94618" y="1943424"/>
            <a:ext cx="3015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3.1.2. </a:t>
            </a:r>
            <a:r>
              <a:rPr lang="en-US" sz="2000" b="1" dirty="0" err="1">
                <a:solidFill>
                  <a:srgbClr val="C00000"/>
                </a:solidFill>
              </a:rPr>
              <a:t>Strided</a:t>
            </a:r>
            <a:r>
              <a:rPr lang="en-US" sz="2000" b="1" dirty="0">
                <a:solidFill>
                  <a:srgbClr val="C00000"/>
                </a:solidFill>
              </a:rPr>
              <a:t> Convolution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/>
              <p:cNvSpPr/>
              <p:nvPr/>
            </p:nvSpPr>
            <p:spPr>
              <a:xfrm>
                <a:off x="2833581" y="3073275"/>
                <a:ext cx="6597768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2000" dirty="0" smtClean="0"/>
                  <a:t>N x N	*	f x f		-&gt; 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+ 2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s-PE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+ 2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s-PE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</m:oMath>
                </a14:m>
                <a:endParaRPr lang="es-PE" sz="2000" dirty="0"/>
              </a:p>
            </p:txBody>
          </p:sp>
        </mc:Choice>
        <mc:Fallback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581" y="3073275"/>
                <a:ext cx="6597768" cy="552972"/>
              </a:xfrm>
              <a:prstGeom prst="rect">
                <a:avLst/>
              </a:prstGeom>
              <a:blipFill>
                <a:blip r:embed="rId2"/>
                <a:stretch>
                  <a:fillRect l="-1017" b="-549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ángulo 20"/>
          <p:cNvSpPr/>
          <p:nvPr/>
        </p:nvSpPr>
        <p:spPr>
          <a:xfrm>
            <a:off x="1916412" y="4491926"/>
            <a:ext cx="886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Conv2D(64,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u="sng" dirty="0" err="1">
                <a:solidFill>
                  <a:srgbClr val="66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PE" altLang="es-PE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PE" altLang="es-PE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PE" altLang="es-PE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PE" altLang="es-PE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s-PE" altLang="es-PE" b="1" dirty="0" err="1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PE" altLang="es-PE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lang="es-PE" altLang="es-PE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)(d0)</a:t>
            </a:r>
            <a:endParaRPr lang="es-PE" altLang="es-PE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16058" y="1404323"/>
            <a:ext cx="3293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1.2. ¿</a:t>
            </a:r>
            <a:r>
              <a:rPr lang="en-US" sz="2000" b="1" dirty="0" err="1" smtClean="0">
                <a:solidFill>
                  <a:srgbClr val="C00000"/>
                </a:solidFill>
              </a:rPr>
              <a:t>Por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qué</a:t>
            </a:r>
            <a:r>
              <a:rPr lang="en-US" sz="2000" b="1" dirty="0" smtClean="0">
                <a:solidFill>
                  <a:srgbClr val="C00000"/>
                </a:solidFill>
              </a:rPr>
              <a:t> Deep Learning?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34" y="4112695"/>
            <a:ext cx="1562318" cy="1257475"/>
          </a:xfrm>
          <a:prstGeom prst="rect">
            <a:avLst/>
          </a:prstGeo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37" y="4131747"/>
            <a:ext cx="1676634" cy="1238423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5" y="2267095"/>
            <a:ext cx="8211696" cy="1743318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6" y="4093641"/>
            <a:ext cx="1781424" cy="1295581"/>
          </a:xfrm>
          <a:prstGeom prst="rect">
            <a:avLst/>
          </a:prstGeom>
        </p:spPr>
      </p:pic>
      <p:pic>
        <p:nvPicPr>
          <p:cNvPr id="1028" name="Picture 4" descr="Resultado de imagen para audio wa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15" y="2267095"/>
            <a:ext cx="1732019" cy="173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2571590" y="5472452"/>
            <a:ext cx="25435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Low-level</a:t>
            </a:r>
            <a:r>
              <a:rPr lang="es-PE" dirty="0" smtClean="0"/>
              <a:t> audio </a:t>
            </a:r>
            <a:r>
              <a:rPr lang="es-PE" dirty="0" err="1" smtClean="0"/>
              <a:t>features</a:t>
            </a:r>
            <a:r>
              <a:rPr lang="es-PE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+? / -?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Ruido?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Tono 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5508041" y="5749450"/>
            <a:ext cx="1046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Fonemas</a:t>
            </a:r>
          </a:p>
          <a:p>
            <a:r>
              <a:rPr lang="es-PE" dirty="0" smtClean="0"/>
              <a:t> “C”, “A”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7348945" y="5887949"/>
            <a:ext cx="97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Palabras</a:t>
            </a:r>
            <a:endParaRPr lang="es-PE" dirty="0"/>
          </a:p>
        </p:txBody>
      </p:sp>
      <p:sp>
        <p:nvSpPr>
          <p:cNvPr id="17" name="Rectángulo 16"/>
          <p:cNvSpPr/>
          <p:nvPr/>
        </p:nvSpPr>
        <p:spPr>
          <a:xfrm>
            <a:off x="8716959" y="5893688"/>
            <a:ext cx="179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Frases/Oraciones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865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0297" y="1463590"/>
            <a:ext cx="3701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3.1.3. Convolutions over Volume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33" y="2294421"/>
            <a:ext cx="2381582" cy="2305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4413622" y="3134096"/>
                <a:ext cx="5116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22" y="3134096"/>
                <a:ext cx="51167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04" y="2809788"/>
            <a:ext cx="1371791" cy="1238423"/>
          </a:xfrm>
          <a:prstGeom prst="rect">
            <a:avLst/>
          </a:prstGeom>
        </p:spPr>
      </p:pic>
      <p:sp>
        <p:nvSpPr>
          <p:cNvPr id="10" name="Cubo 9"/>
          <p:cNvSpPr/>
          <p:nvPr/>
        </p:nvSpPr>
        <p:spPr>
          <a:xfrm>
            <a:off x="1733079" y="2446918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031398" y="308834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98" y="3088340"/>
                <a:ext cx="63350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06000"/>
              </p:ext>
            </p:extLst>
          </p:nvPr>
        </p:nvGraphicFramePr>
        <p:xfrm>
          <a:off x="8030045" y="2713473"/>
          <a:ext cx="1495444" cy="148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861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2117949" y="459979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6 </a:t>
            </a:r>
            <a:r>
              <a:rPr lang="es-PE" dirty="0"/>
              <a:t>x </a:t>
            </a:r>
            <a:r>
              <a:rPr lang="es-PE" dirty="0" smtClean="0"/>
              <a:t>6 x 3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5622952" y="404821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3 </a:t>
            </a:r>
            <a:r>
              <a:rPr lang="es-PE" dirty="0"/>
              <a:t>x </a:t>
            </a:r>
            <a:r>
              <a:rPr lang="es-PE" dirty="0" smtClean="0"/>
              <a:t>3 x 3</a:t>
            </a:r>
            <a:endParaRPr lang="es-PE" dirty="0"/>
          </a:p>
        </p:txBody>
      </p:sp>
      <p:sp>
        <p:nvSpPr>
          <p:cNvPr id="17" name="Rectángulo 16"/>
          <p:cNvSpPr/>
          <p:nvPr/>
        </p:nvSpPr>
        <p:spPr>
          <a:xfrm>
            <a:off x="8465820" y="424844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4 </a:t>
            </a:r>
            <a:r>
              <a:rPr lang="es-PE" dirty="0"/>
              <a:t>x </a:t>
            </a:r>
            <a:r>
              <a:rPr lang="es-PE" dirty="0" smtClean="0"/>
              <a:t>4</a:t>
            </a:r>
            <a:endParaRPr lang="es-PE" dirty="0"/>
          </a:p>
        </p:txBody>
      </p:sp>
      <p:sp>
        <p:nvSpPr>
          <p:cNvPr id="18" name="Cubo 17"/>
          <p:cNvSpPr/>
          <p:nvPr/>
        </p:nvSpPr>
        <p:spPr>
          <a:xfrm>
            <a:off x="5622666" y="1726106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Cubo 18"/>
          <p:cNvSpPr/>
          <p:nvPr/>
        </p:nvSpPr>
        <p:spPr>
          <a:xfrm>
            <a:off x="2001247" y="2439674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Cubo 21"/>
          <p:cNvSpPr/>
          <p:nvPr/>
        </p:nvSpPr>
        <p:spPr>
          <a:xfrm>
            <a:off x="2562682" y="2438424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Cubo 22"/>
          <p:cNvSpPr/>
          <p:nvPr/>
        </p:nvSpPr>
        <p:spPr>
          <a:xfrm>
            <a:off x="1733079" y="2727987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bo 23"/>
          <p:cNvSpPr/>
          <p:nvPr/>
        </p:nvSpPr>
        <p:spPr>
          <a:xfrm>
            <a:off x="2020320" y="2727987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Cubo 24"/>
          <p:cNvSpPr/>
          <p:nvPr/>
        </p:nvSpPr>
        <p:spPr>
          <a:xfrm>
            <a:off x="2296877" y="2727987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Cubo 25"/>
          <p:cNvSpPr/>
          <p:nvPr/>
        </p:nvSpPr>
        <p:spPr>
          <a:xfrm>
            <a:off x="2567449" y="2735231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bo 26"/>
          <p:cNvSpPr/>
          <p:nvPr/>
        </p:nvSpPr>
        <p:spPr>
          <a:xfrm>
            <a:off x="1708936" y="3009056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Cubo 27"/>
          <p:cNvSpPr/>
          <p:nvPr/>
        </p:nvSpPr>
        <p:spPr>
          <a:xfrm>
            <a:off x="2027197" y="3000562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Cubo 28"/>
          <p:cNvSpPr/>
          <p:nvPr/>
        </p:nvSpPr>
        <p:spPr>
          <a:xfrm>
            <a:off x="2280805" y="3009056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Cubo 29"/>
          <p:cNvSpPr/>
          <p:nvPr/>
        </p:nvSpPr>
        <p:spPr>
          <a:xfrm>
            <a:off x="2559760" y="3016300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Cubo 30"/>
          <p:cNvSpPr/>
          <p:nvPr/>
        </p:nvSpPr>
        <p:spPr>
          <a:xfrm>
            <a:off x="1720852" y="3297369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Cubo 31"/>
          <p:cNvSpPr/>
          <p:nvPr/>
        </p:nvSpPr>
        <p:spPr>
          <a:xfrm>
            <a:off x="2009283" y="3297369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Cubo 32"/>
          <p:cNvSpPr/>
          <p:nvPr/>
        </p:nvSpPr>
        <p:spPr>
          <a:xfrm>
            <a:off x="2306152" y="3324525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Cubo 33"/>
          <p:cNvSpPr/>
          <p:nvPr/>
        </p:nvSpPr>
        <p:spPr>
          <a:xfrm>
            <a:off x="2569603" y="3317281"/>
            <a:ext cx="1127596" cy="1083682"/>
          </a:xfrm>
          <a:prstGeom prst="cube">
            <a:avLst/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5" name="Grupo 14"/>
          <p:cNvGrpSpPr/>
          <p:nvPr/>
        </p:nvGrpSpPr>
        <p:grpSpPr>
          <a:xfrm>
            <a:off x="1823749" y="2499575"/>
            <a:ext cx="942945" cy="910714"/>
            <a:chOff x="1823749" y="2499575"/>
            <a:chExt cx="942945" cy="910714"/>
          </a:xfrm>
        </p:grpSpPr>
        <p:sp>
          <p:nvSpPr>
            <p:cNvPr id="12" name="Elipse 11"/>
            <p:cNvSpPr/>
            <p:nvPr/>
          </p:nvSpPr>
          <p:spPr>
            <a:xfrm>
              <a:off x="1823749" y="2839227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Elipse 34"/>
            <p:cNvSpPr/>
            <p:nvPr/>
          </p:nvSpPr>
          <p:spPr>
            <a:xfrm>
              <a:off x="2087111" y="2839227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50473" y="2839227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7" name="Elipse 36"/>
            <p:cNvSpPr/>
            <p:nvPr/>
          </p:nvSpPr>
          <p:spPr>
            <a:xfrm>
              <a:off x="1830099" y="3072459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8" name="Elipse 37"/>
            <p:cNvSpPr/>
            <p:nvPr/>
          </p:nvSpPr>
          <p:spPr>
            <a:xfrm>
              <a:off x="2087111" y="3072459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9" name="Elipse 38"/>
            <p:cNvSpPr/>
            <p:nvPr/>
          </p:nvSpPr>
          <p:spPr>
            <a:xfrm>
              <a:off x="2337773" y="3072286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0" name="Elipse 39"/>
            <p:cNvSpPr/>
            <p:nvPr/>
          </p:nvSpPr>
          <p:spPr>
            <a:xfrm>
              <a:off x="1836449" y="3307574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1" name="Elipse 40"/>
            <p:cNvSpPr/>
            <p:nvPr/>
          </p:nvSpPr>
          <p:spPr>
            <a:xfrm>
              <a:off x="2087111" y="3308689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2" name="Elipse 41"/>
            <p:cNvSpPr/>
            <p:nvPr/>
          </p:nvSpPr>
          <p:spPr>
            <a:xfrm>
              <a:off x="2337773" y="3303698"/>
              <a:ext cx="101600" cy="101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3" name="Elipse 42"/>
            <p:cNvSpPr/>
            <p:nvPr/>
          </p:nvSpPr>
          <p:spPr>
            <a:xfrm>
              <a:off x="1954393" y="2655044"/>
              <a:ext cx="101600" cy="101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4" name="Elipse 43"/>
            <p:cNvSpPr/>
            <p:nvPr/>
          </p:nvSpPr>
          <p:spPr>
            <a:xfrm>
              <a:off x="2234562" y="2655044"/>
              <a:ext cx="101600" cy="101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5" name="Elipse 44"/>
            <p:cNvSpPr/>
            <p:nvPr/>
          </p:nvSpPr>
          <p:spPr>
            <a:xfrm>
              <a:off x="2514731" y="2653723"/>
              <a:ext cx="101600" cy="101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6" name="Elipse 45"/>
            <p:cNvSpPr/>
            <p:nvPr/>
          </p:nvSpPr>
          <p:spPr>
            <a:xfrm>
              <a:off x="2077239" y="250915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7" name="Elipse 46"/>
            <p:cNvSpPr/>
            <p:nvPr/>
          </p:nvSpPr>
          <p:spPr>
            <a:xfrm>
              <a:off x="2369426" y="2499575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8" name="Elipse 47"/>
            <p:cNvSpPr/>
            <p:nvPr/>
          </p:nvSpPr>
          <p:spPr>
            <a:xfrm>
              <a:off x="2665094" y="250915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9" name="Elipse 48"/>
            <p:cNvSpPr/>
            <p:nvPr/>
          </p:nvSpPr>
          <p:spPr>
            <a:xfrm>
              <a:off x="2535357" y="2923265"/>
              <a:ext cx="101600" cy="101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0" name="Elipse 49"/>
            <p:cNvSpPr/>
            <p:nvPr/>
          </p:nvSpPr>
          <p:spPr>
            <a:xfrm>
              <a:off x="2531029" y="3167183"/>
              <a:ext cx="101600" cy="101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1" name="Elipse 50"/>
            <p:cNvSpPr/>
            <p:nvPr/>
          </p:nvSpPr>
          <p:spPr>
            <a:xfrm>
              <a:off x="2657524" y="277634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2" name="Elipse 51"/>
            <p:cNvSpPr/>
            <p:nvPr/>
          </p:nvSpPr>
          <p:spPr>
            <a:xfrm>
              <a:off x="2662116" y="302987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53" name="Elipse 52"/>
          <p:cNvSpPr/>
          <p:nvPr/>
        </p:nvSpPr>
        <p:spPr>
          <a:xfrm>
            <a:off x="8160699" y="2839227"/>
            <a:ext cx="10160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4" name="Elipse 53"/>
          <p:cNvSpPr/>
          <p:nvPr/>
        </p:nvSpPr>
        <p:spPr>
          <a:xfrm>
            <a:off x="8551224" y="2843937"/>
            <a:ext cx="10160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6" name="Imagen 75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66" y="5115421"/>
            <a:ext cx="1028844" cy="952633"/>
          </a:xfrm>
          <a:prstGeom prst="rect">
            <a:avLst/>
          </a:prstGeom>
        </p:spPr>
      </p:pic>
      <p:sp>
        <p:nvSpPr>
          <p:cNvPr id="77" name="Rectángulo 76"/>
          <p:cNvSpPr/>
          <p:nvPr/>
        </p:nvSpPr>
        <p:spPr>
          <a:xfrm>
            <a:off x="5622952" y="609565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3 </a:t>
            </a:r>
            <a:r>
              <a:rPr lang="es-PE" dirty="0"/>
              <a:t>x </a:t>
            </a:r>
            <a:r>
              <a:rPr lang="es-PE" dirty="0" smtClean="0"/>
              <a:t>3 x 3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ángulo 77"/>
              <p:cNvSpPr/>
              <p:nvPr/>
            </p:nvSpPr>
            <p:spPr>
              <a:xfrm>
                <a:off x="7031398" y="5268573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á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98" y="5268573"/>
                <a:ext cx="63350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Tabla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24896"/>
              </p:ext>
            </p:extLst>
          </p:nvPr>
        </p:nvGraphicFramePr>
        <p:xfrm>
          <a:off x="8030045" y="4842906"/>
          <a:ext cx="1495444" cy="148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861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80" name="Rectángulo 79"/>
          <p:cNvSpPr/>
          <p:nvPr/>
        </p:nvSpPr>
        <p:spPr>
          <a:xfrm>
            <a:off x="8465821" y="633048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4 </a:t>
            </a:r>
            <a:r>
              <a:rPr lang="es-PE" dirty="0"/>
              <a:t>x </a:t>
            </a:r>
            <a:r>
              <a:rPr lang="es-PE" dirty="0" smtClean="0"/>
              <a:t>4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ángulo 82"/>
              <p:cNvSpPr/>
              <p:nvPr/>
            </p:nvSpPr>
            <p:spPr>
              <a:xfrm>
                <a:off x="9328432" y="4160338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PE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3" name="Rectángulo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432" y="4160338"/>
                <a:ext cx="63350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4" name="Tab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31139"/>
              </p:ext>
            </p:extLst>
          </p:nvPr>
        </p:nvGraphicFramePr>
        <p:xfrm>
          <a:off x="10183591" y="3751594"/>
          <a:ext cx="1495444" cy="148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861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373861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85" name="Rectángulo 84"/>
          <p:cNvSpPr/>
          <p:nvPr/>
        </p:nvSpPr>
        <p:spPr>
          <a:xfrm>
            <a:off x="10458266" y="526857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4 </a:t>
            </a:r>
            <a:r>
              <a:rPr lang="es-PE" dirty="0"/>
              <a:t>x </a:t>
            </a:r>
            <a:r>
              <a:rPr lang="es-PE" dirty="0" smtClean="0"/>
              <a:t>4 x 2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569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3" grpId="0" animBg="1"/>
      <p:bldP spid="53" grpId="1" animBg="1"/>
      <p:bldP spid="54" grpId="0" animBg="1"/>
      <p:bldP spid="54" grpId="1" animBg="1"/>
      <p:bldP spid="77" grpId="0"/>
      <p:bldP spid="78" grpId="0"/>
      <p:bldP spid="80" grpId="0"/>
      <p:bldP spid="83" grpId="0"/>
      <p:bldP spid="8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0297" y="1666790"/>
            <a:ext cx="3701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3.1.3. Convolutions over Volume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1321326" y="3287242"/>
            <a:ext cx="9970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Conv2D(</a:t>
            </a:r>
            <a:r>
              <a:rPr lang="es-PE" altLang="es-PE" sz="2000" b="1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sz="2000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sz="2000" u="sng" dirty="0" err="1">
                <a:solidFill>
                  <a:srgbClr val="66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PE" altLang="es-PE" sz="2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PE" altLang="es-PE" sz="20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sz="2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sz="20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PE" altLang="es-PE" sz="2000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PE" altLang="es-PE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sz="2000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PE" altLang="es-PE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sz="2000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s-PE" altLang="es-PE" sz="2000" b="1" dirty="0" err="1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PE" altLang="es-PE" sz="2000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PE" altLang="es-PE" sz="2000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PE" altLang="es-P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lang="es-PE" altLang="es-P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PE" altLang="es-PE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)(d0)</a:t>
            </a:r>
            <a:endParaRPr lang="es-PE" altLang="es-PE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0297" y="1666790"/>
            <a:ext cx="163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3.1.4. Pooling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321326" y="2492405"/>
            <a:ext cx="13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Max Pooling</a:t>
            </a:r>
            <a:endParaRPr lang="es-PE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5187"/>
              </p:ext>
            </p:extLst>
          </p:nvPr>
        </p:nvGraphicFramePr>
        <p:xfrm>
          <a:off x="2689586" y="3287242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9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5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6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4" name="Flecha derecha 3"/>
          <p:cNvSpPr/>
          <p:nvPr/>
        </p:nvSpPr>
        <p:spPr>
          <a:xfrm>
            <a:off x="5663773" y="4040868"/>
            <a:ext cx="1291771" cy="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553128"/>
              </p:ext>
            </p:extLst>
          </p:nvPr>
        </p:nvGraphicFramePr>
        <p:xfrm>
          <a:off x="7661182" y="3599255"/>
          <a:ext cx="1442476" cy="1260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238">
                  <a:extLst>
                    <a:ext uri="{9D8B030D-6E8A-4147-A177-3AD203B41FA5}">
                      <a16:colId xmlns:a16="http://schemas.microsoft.com/office/drawing/2014/main" val="2791362906"/>
                    </a:ext>
                  </a:extLst>
                </a:gridCol>
                <a:gridCol w="721238">
                  <a:extLst>
                    <a:ext uri="{9D8B030D-6E8A-4147-A177-3AD203B41FA5}">
                      <a16:colId xmlns:a16="http://schemas.microsoft.com/office/drawing/2014/main" val="2864506356"/>
                    </a:ext>
                  </a:extLst>
                </a:gridCol>
              </a:tblGrid>
              <a:tr h="630299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9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97311"/>
                  </a:ext>
                </a:extLst>
              </a:tr>
              <a:tr h="630299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6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34678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4684406" y="5412705"/>
            <a:ext cx="30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Hyper</a:t>
            </a:r>
            <a:r>
              <a:rPr lang="es-PE" dirty="0" smtClean="0"/>
              <a:t>-parámetros: f = 2, s = 2</a:t>
            </a:r>
            <a:endParaRPr lang="es-P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10771" y="6022876"/>
            <a:ext cx="997078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MaxPooling2D(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kumimoji="0" lang="es-PE" altLang="es-PE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)(X)</a:t>
            </a:r>
            <a:endParaRPr kumimoji="0" lang="es-PE" altLang="es-PE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0297" y="1666790"/>
            <a:ext cx="163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3.1.4. Pooling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321326" y="2492405"/>
            <a:ext cx="171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Average Pooling</a:t>
            </a:r>
            <a:endParaRPr lang="es-PE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5187"/>
              </p:ext>
            </p:extLst>
          </p:nvPr>
        </p:nvGraphicFramePr>
        <p:xfrm>
          <a:off x="2689586" y="3287242"/>
          <a:ext cx="2108892" cy="1884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223">
                  <a:extLst>
                    <a:ext uri="{9D8B030D-6E8A-4147-A177-3AD203B41FA5}">
                      <a16:colId xmlns:a16="http://schemas.microsoft.com/office/drawing/2014/main" val="122790892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1642227885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4265865490"/>
                    </a:ext>
                  </a:extLst>
                </a:gridCol>
                <a:gridCol w="527223">
                  <a:extLst>
                    <a:ext uri="{9D8B030D-6E8A-4147-A177-3AD203B41FA5}">
                      <a16:colId xmlns:a16="http://schemas.microsoft.com/office/drawing/2014/main" val="2622711827"/>
                    </a:ext>
                  </a:extLst>
                </a:gridCol>
              </a:tblGrid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80752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9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5007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56847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5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6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98677"/>
                  </a:ext>
                </a:extLst>
              </a:tr>
            </a:tbl>
          </a:graphicData>
        </a:graphic>
      </p:graphicFrame>
      <p:sp>
        <p:nvSpPr>
          <p:cNvPr id="4" name="Flecha derecha 3"/>
          <p:cNvSpPr/>
          <p:nvPr/>
        </p:nvSpPr>
        <p:spPr>
          <a:xfrm>
            <a:off x="5663773" y="4040868"/>
            <a:ext cx="1291771" cy="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99698"/>
              </p:ext>
            </p:extLst>
          </p:nvPr>
        </p:nvGraphicFramePr>
        <p:xfrm>
          <a:off x="7661182" y="3599255"/>
          <a:ext cx="1442476" cy="1260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238">
                  <a:extLst>
                    <a:ext uri="{9D8B030D-6E8A-4147-A177-3AD203B41FA5}">
                      <a16:colId xmlns:a16="http://schemas.microsoft.com/office/drawing/2014/main" val="2791362906"/>
                    </a:ext>
                  </a:extLst>
                </a:gridCol>
                <a:gridCol w="721238">
                  <a:extLst>
                    <a:ext uri="{9D8B030D-6E8A-4147-A177-3AD203B41FA5}">
                      <a16:colId xmlns:a16="http://schemas.microsoft.com/office/drawing/2014/main" val="2864506356"/>
                    </a:ext>
                  </a:extLst>
                </a:gridCol>
              </a:tblGrid>
              <a:tr h="630299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3.75</a:t>
                      </a:r>
                      <a:endParaRPr lang="es-PE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1.25</a:t>
                      </a:r>
                      <a:endParaRPr lang="es-P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97311"/>
                  </a:ext>
                </a:extLst>
              </a:tr>
              <a:tr h="630299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4</a:t>
                      </a:r>
                      <a:endParaRPr lang="es-PE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34678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4797898" y="5605018"/>
            <a:ext cx="30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Hyper</a:t>
            </a:r>
            <a:r>
              <a:rPr lang="es-PE" dirty="0" smtClean="0"/>
              <a:t>-parámetros: f = 2, s = 2</a:t>
            </a:r>
            <a:endParaRPr lang="es-P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85958" y="6046631"/>
            <a:ext cx="106474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AveragePooling2D(</a:t>
            </a:r>
            <a:r>
              <a:rPr kumimoji="0" lang="es-PE" altLang="es-PE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s-PE" altLang="es-PE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s-PE" altLang="es-PE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es-PE" altLang="es-PE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PE" altLang="es-P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)(X)</a:t>
            </a:r>
            <a:endParaRPr kumimoji="0" lang="es-PE" altLang="es-PE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1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0298" y="1478104"/>
            <a:ext cx="3081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3.1.4. Batch-Normalization 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/>
              <p:cNvSpPr/>
              <p:nvPr/>
            </p:nvSpPr>
            <p:spPr>
              <a:xfrm>
                <a:off x="1111773" y="2339459"/>
                <a:ext cx="779995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 smtClean="0"/>
                  <a:t>Input </a:t>
                </a:r>
                <a:r>
                  <a:rPr lang="es-PE" dirty="0" err="1" smtClean="0"/>
                  <a:t>normalization</a:t>
                </a:r>
                <a:r>
                  <a:rPr lang="es-PE" dirty="0" smtClean="0"/>
                  <a:t>:	</a:t>
                </a:r>
                <a14:m>
                  <m:oMath xmlns:m="http://schemas.openxmlformats.org/officeDocument/2006/math">
                    <m:r>
                      <a:rPr lang="es-P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s-P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s-P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dirty="0"/>
              </a:p>
            </p:txBody>
          </p:sp>
        </mc:Choice>
        <mc:Fallback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73" y="2339459"/>
                <a:ext cx="7799956" cy="508922"/>
              </a:xfrm>
              <a:prstGeom prst="rect">
                <a:avLst/>
              </a:prstGeom>
              <a:blipFill>
                <a:blip r:embed="rId2"/>
                <a:stretch>
                  <a:fillRect l="-625" t="-71084" b="-12530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8" y="3967037"/>
            <a:ext cx="4129463" cy="1381360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085975" y="3495675"/>
            <a:ext cx="333375" cy="47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2667000" y="3495675"/>
            <a:ext cx="85726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167064" y="3495675"/>
            <a:ext cx="204786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2165817" y="3169729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Normalizar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/>
              <p:cNvSpPr/>
              <p:nvPr/>
            </p:nvSpPr>
            <p:spPr>
              <a:xfrm>
                <a:off x="5380463" y="3362024"/>
                <a:ext cx="564314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 smtClean="0"/>
                  <a:t>Para los n datos intermedios de una capa: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PE" dirty="0"/>
              </a:p>
            </p:txBody>
          </p:sp>
        </mc:Choice>
        <mc:Fallback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63" y="3362024"/>
                <a:ext cx="5643148" cy="380810"/>
              </a:xfrm>
              <a:prstGeom prst="rect">
                <a:avLst/>
              </a:prstGeom>
              <a:blipFill>
                <a:blip r:embed="rId4"/>
                <a:stretch>
                  <a:fillRect l="-973" t="-6452" b="-25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/>
              <p:cNvSpPr/>
              <p:nvPr/>
            </p:nvSpPr>
            <p:spPr>
              <a:xfrm>
                <a:off x="5413231" y="3893149"/>
                <a:ext cx="1591846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P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31" y="3893149"/>
                <a:ext cx="1591846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/>
              <p:cNvSpPr/>
              <p:nvPr/>
            </p:nvSpPr>
            <p:spPr>
              <a:xfrm>
                <a:off x="7285408" y="3854558"/>
                <a:ext cx="2325445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s-P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P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s-P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408" y="3854558"/>
                <a:ext cx="2325445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/>
              <p:cNvSpPr/>
              <p:nvPr/>
            </p:nvSpPr>
            <p:spPr>
              <a:xfrm>
                <a:off x="5413231" y="4811625"/>
                <a:ext cx="1934055" cy="672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𝑛𝑜𝑟𝑚</m:t>
                          </m:r>
                        </m:sub>
                        <m:sup>
                          <m:d>
                            <m:dPr>
                              <m:ctrlP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s-P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s-P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s-P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31" y="4811625"/>
                <a:ext cx="1934055" cy="672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ángulo 21"/>
              <p:cNvSpPr/>
              <p:nvPr/>
            </p:nvSpPr>
            <p:spPr>
              <a:xfrm>
                <a:off x="7909934" y="4935120"/>
                <a:ext cx="2150525" cy="42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𝑛𝑜𝑟𝑚</m:t>
                          </m:r>
                        </m:sub>
                        <m:sup>
                          <m:d>
                            <m:dPr>
                              <m:ctrlP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934" y="4935120"/>
                <a:ext cx="2150525" cy="425181"/>
              </a:xfrm>
              <a:prstGeom prst="rect">
                <a:avLst/>
              </a:prstGeom>
              <a:blipFill>
                <a:blip r:embed="rId8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de flecha 22"/>
          <p:cNvCxnSpPr/>
          <p:nvPr/>
        </p:nvCxnSpPr>
        <p:spPr>
          <a:xfrm flipH="1" flipV="1">
            <a:off x="8911729" y="5360301"/>
            <a:ext cx="161246" cy="45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9363075" y="5360301"/>
            <a:ext cx="428625" cy="45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8772526" y="5811412"/>
            <a:ext cx="1838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err="1" smtClean="0"/>
              <a:t>Learnable</a:t>
            </a:r>
            <a:r>
              <a:rPr lang="es-PE" dirty="0" smtClean="0"/>
              <a:t> </a:t>
            </a:r>
            <a:r>
              <a:rPr lang="es-PE" dirty="0" err="1" smtClean="0"/>
              <a:t>parameters</a:t>
            </a:r>
            <a:endParaRPr lang="es-PE" dirty="0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740298" y="6071117"/>
            <a:ext cx="483337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BatchNormalization(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PE" altLang="es-PE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'bn_conv1'</a:t>
            </a:r>
            <a:r>
              <a:rPr kumimoji="0" lang="es-PE" altLang="es-P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)(X)</a:t>
            </a:r>
            <a:endParaRPr kumimoji="0" lang="es-PE" altLang="es-PE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16058" y="1135382"/>
            <a:ext cx="245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1.3. </a:t>
            </a:r>
            <a:r>
              <a:rPr lang="en-US" sz="2000" b="1" dirty="0" err="1" smtClean="0">
                <a:solidFill>
                  <a:srgbClr val="C00000"/>
                </a:solidFill>
              </a:rPr>
              <a:t>Trabajos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Pasados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5" name="Picture 2" descr="https://www.mdpi.com/forests/forests-09-00736/article_deploy/html/images/forests-09-00736-g0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663" y="1291743"/>
            <a:ext cx="3733029" cy="23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www.mdpi.com/forests/forests-09-00736/article_deploy/html/images/forests-09-00736-g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66" y="4103524"/>
            <a:ext cx="4131422" cy="225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616058" y="2113348"/>
            <a:ext cx="580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Software de </a:t>
            </a:r>
            <a:r>
              <a:rPr lang="en-US" b="1" dirty="0" err="1" smtClean="0">
                <a:solidFill>
                  <a:srgbClr val="C00000"/>
                </a:solidFill>
              </a:rPr>
              <a:t>Segmentación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Aguajes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Imágenes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Aéreas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8" y="3060537"/>
            <a:ext cx="5440497" cy="31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16058" y="1246106"/>
            <a:ext cx="245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1.3. </a:t>
            </a:r>
            <a:r>
              <a:rPr lang="en-US" sz="2000" b="1" dirty="0" err="1" smtClean="0">
                <a:solidFill>
                  <a:srgbClr val="C00000"/>
                </a:solidFill>
              </a:rPr>
              <a:t>Trabajos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Pasados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16058" y="2277320"/>
            <a:ext cx="4951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Software de </a:t>
            </a:r>
            <a:r>
              <a:rPr lang="en-US" b="1" dirty="0" err="1" smtClean="0">
                <a:solidFill>
                  <a:srgbClr val="C00000"/>
                </a:solidFill>
              </a:rPr>
              <a:t>Segmentación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Nubes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Imágenes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PERUSAT-1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Imagen 6" descr="Fig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11429" r="9932" b="7725"/>
          <a:stretch/>
        </p:blipFill>
        <p:spPr>
          <a:xfrm>
            <a:off x="6420790" y="1452461"/>
            <a:ext cx="2327132" cy="2333240"/>
          </a:xfrm>
          <a:prstGeom prst="rect">
            <a:avLst/>
          </a:prstGeom>
        </p:spPr>
      </p:pic>
      <p:pic>
        <p:nvPicPr>
          <p:cNvPr id="8" name="Imagen 7" descr="Fig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11005" r="9503" b="7301"/>
          <a:stretch/>
        </p:blipFill>
        <p:spPr>
          <a:xfrm>
            <a:off x="8787735" y="1446161"/>
            <a:ext cx="2314158" cy="2326211"/>
          </a:xfrm>
          <a:prstGeom prst="rect">
            <a:avLst/>
          </a:prstGeom>
        </p:spPr>
      </p:pic>
      <p:pic>
        <p:nvPicPr>
          <p:cNvPr id="9" name="Marcador de contenido 5" descr="Recorte de pantall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9" y="4129011"/>
            <a:ext cx="2322468" cy="2228736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35" y="4129011"/>
            <a:ext cx="2314158" cy="2228736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4"/>
          <a:stretch/>
        </p:blipFill>
        <p:spPr>
          <a:xfrm>
            <a:off x="397556" y="3665479"/>
            <a:ext cx="5596513" cy="23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16058" y="1246106"/>
            <a:ext cx="245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1.3. </a:t>
            </a:r>
            <a:r>
              <a:rPr lang="en-US" sz="2000" b="1" dirty="0" err="1" smtClean="0">
                <a:solidFill>
                  <a:srgbClr val="C00000"/>
                </a:solidFill>
              </a:rPr>
              <a:t>Trabajos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Pasados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16058" y="2277320"/>
            <a:ext cx="5170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Software de </a:t>
            </a:r>
            <a:r>
              <a:rPr lang="en-US" b="1" dirty="0" err="1" smtClean="0">
                <a:solidFill>
                  <a:srgbClr val="C00000"/>
                </a:solidFill>
              </a:rPr>
              <a:t>Segmentación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Sombras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Imágenes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PERUSAT-1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6" y="2923650"/>
            <a:ext cx="4560383" cy="3496554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1" y="1010448"/>
            <a:ext cx="5341881" cy="3826405"/>
          </a:xfrm>
          <a:prstGeom prst="rect">
            <a:avLst/>
          </a:prstGeom>
        </p:spPr>
      </p:pic>
      <p:pic>
        <p:nvPicPr>
          <p:cNvPr id="14" name="Imagen 1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55" y="4836853"/>
            <a:ext cx="3388723" cy="18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16058" y="1085094"/>
            <a:ext cx="245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1.3. </a:t>
            </a:r>
            <a:r>
              <a:rPr lang="en-US" sz="2000" b="1" dirty="0" err="1" smtClean="0">
                <a:solidFill>
                  <a:srgbClr val="C00000"/>
                </a:solidFill>
              </a:rPr>
              <a:t>Trabajos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 err="1" smtClean="0">
                <a:solidFill>
                  <a:srgbClr val="C00000"/>
                </a:solidFill>
              </a:rPr>
              <a:t>Pasados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16058" y="1724302"/>
            <a:ext cx="5354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Eliminación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Sombras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Imágenes</a:t>
            </a:r>
            <a:r>
              <a:rPr lang="en-US" b="1" dirty="0" smtClean="0">
                <a:solidFill>
                  <a:srgbClr val="C00000"/>
                </a:solidFill>
              </a:rPr>
              <a:t> PERUSAT-1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21" y="895363"/>
            <a:ext cx="3842195" cy="2796085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2" y="2236268"/>
            <a:ext cx="4820960" cy="4388492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60" y="3840940"/>
            <a:ext cx="4925115" cy="27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12195</TotalTime>
  <Words>2558</Words>
  <Application>Microsoft Office PowerPoint</Application>
  <PresentationFormat>Panorámica</PresentationFormat>
  <Paragraphs>1590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MS PGothic</vt:lpstr>
      <vt:lpstr>Arial</vt:lpstr>
      <vt:lpstr>Arial Black</vt:lpstr>
      <vt:lpstr>Arial Narrow</vt:lpstr>
      <vt:lpstr>Calibri</vt:lpstr>
      <vt:lpstr>Cambria Math</vt:lpstr>
      <vt:lpstr>Courier New</vt:lpstr>
      <vt:lpstr>Garamond</vt:lpstr>
      <vt:lpstr>Menlo</vt:lpstr>
      <vt:lpstr>Wingdings</vt:lpstr>
      <vt:lpstr>Tema de Office</vt:lpstr>
      <vt:lpstr>Deep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Propuestas de Trabaj</dc:title>
  <dc:creator>Investigacion</dc:creator>
  <cp:lastModifiedBy>User</cp:lastModifiedBy>
  <cp:revision>162</cp:revision>
  <dcterms:created xsi:type="dcterms:W3CDTF">2017-03-22T16:45:59Z</dcterms:created>
  <dcterms:modified xsi:type="dcterms:W3CDTF">2019-05-08T14:35:11Z</dcterms:modified>
</cp:coreProperties>
</file>